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5" r:id="rId2"/>
    <p:sldId id="287" r:id="rId3"/>
    <p:sldId id="288" r:id="rId4"/>
    <p:sldId id="306" r:id="rId5"/>
    <p:sldId id="290" r:id="rId6"/>
    <p:sldId id="310" r:id="rId7"/>
    <p:sldId id="309" r:id="rId8"/>
    <p:sldId id="339" r:id="rId9"/>
    <p:sldId id="338" r:id="rId10"/>
    <p:sldId id="340" r:id="rId11"/>
    <p:sldId id="294" r:id="rId12"/>
    <p:sldId id="300" r:id="rId13"/>
    <p:sldId id="335" r:id="rId14"/>
    <p:sldId id="336" r:id="rId15"/>
    <p:sldId id="295" r:id="rId16"/>
    <p:sldId id="298" r:id="rId17"/>
    <p:sldId id="299" r:id="rId18"/>
    <p:sldId id="286" r:id="rId19"/>
  </p:sldIdLst>
  <p:sldSz cx="12192000" cy="6858000"/>
  <p:notesSz cx="6858000" cy="9144000"/>
  <p:defaultText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9019"/>
    <a:srgbClr val="495E78"/>
    <a:srgbClr val="AD8100"/>
    <a:srgbClr val="D3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2" autoAdjust="0"/>
    <p:restoredTop sz="94660"/>
  </p:normalViewPr>
  <p:slideViewPr>
    <p:cSldViewPr snapToGrid="0">
      <p:cViewPr varScale="1">
        <p:scale>
          <a:sx n="86" d="100"/>
          <a:sy n="86"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778BD-22E6-F747-AD07-2627F21FB412}"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C6C5B-01DE-924F-9529-1A8D066B2C73}" type="slidenum">
              <a:rPr lang="en-US" smtClean="0"/>
              <a:t>‹#›</a:t>
            </a:fld>
            <a:endParaRPr lang="en-US"/>
          </a:p>
        </p:txBody>
      </p:sp>
    </p:spTree>
    <p:extLst>
      <p:ext uri="{BB962C8B-B14F-4D97-AF65-F5344CB8AC3E}">
        <p14:creationId xmlns:p14="http://schemas.microsoft.com/office/powerpoint/2010/main" val="67600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K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06/12/1445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987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06/12/1445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42982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K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06/12/1445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0861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06/12/1445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71589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K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584352-4896-44F0-A209-39C488F0A516}" type="datetimeFigureOut">
              <a:rPr lang="ar-KW" smtClean="0"/>
              <a:t>06/12/1445</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92681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Date Placeholder 4"/>
          <p:cNvSpPr>
            <a:spLocks noGrp="1"/>
          </p:cNvSpPr>
          <p:nvPr>
            <p:ph type="dt" sz="half" idx="10"/>
          </p:nvPr>
        </p:nvSpPr>
        <p:spPr/>
        <p:txBody>
          <a:bodyPr/>
          <a:lstStyle/>
          <a:p>
            <a:fld id="{A6584352-4896-44F0-A209-39C488F0A516}" type="datetimeFigureOut">
              <a:rPr lang="ar-KW" smtClean="0"/>
              <a:t>06/12/1445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0353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K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7" name="Date Placeholder 6"/>
          <p:cNvSpPr>
            <a:spLocks noGrp="1"/>
          </p:cNvSpPr>
          <p:nvPr>
            <p:ph type="dt" sz="half" idx="10"/>
          </p:nvPr>
        </p:nvSpPr>
        <p:spPr/>
        <p:txBody>
          <a:bodyPr/>
          <a:lstStyle/>
          <a:p>
            <a:fld id="{A6584352-4896-44F0-A209-39C488F0A516}" type="datetimeFigureOut">
              <a:rPr lang="ar-KW" smtClean="0"/>
              <a:t>06/12/1445</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133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Date Placeholder 2"/>
          <p:cNvSpPr>
            <a:spLocks noGrp="1"/>
          </p:cNvSpPr>
          <p:nvPr>
            <p:ph type="dt" sz="half" idx="10"/>
          </p:nvPr>
        </p:nvSpPr>
        <p:spPr/>
        <p:txBody>
          <a:bodyPr/>
          <a:lstStyle/>
          <a:p>
            <a:fld id="{A6584352-4896-44F0-A209-39C488F0A516}" type="datetimeFigureOut">
              <a:rPr lang="ar-KW" smtClean="0"/>
              <a:t>06/12/1445</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21209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84352-4896-44F0-A209-39C488F0A516}" type="datetimeFigureOut">
              <a:rPr lang="ar-KW" smtClean="0"/>
              <a:t>06/12/1445</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2767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06/12/1445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31580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06/12/1445</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561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K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4352-4896-44F0-A209-39C488F0A516}" type="datetimeFigureOut">
              <a:rPr lang="ar-KW" smtClean="0"/>
              <a:t>06/12/1445</a:t>
            </a:fld>
            <a:endParaRPr lang="ar-K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7D6B5-4F74-419E-BB4B-29ED9B35EF7E}" type="slidenum">
              <a:rPr lang="ar-KW" smtClean="0"/>
              <a:t>‹#›</a:t>
            </a:fld>
            <a:endParaRPr lang="ar-KW"/>
          </a:p>
        </p:txBody>
      </p:sp>
    </p:spTree>
    <p:extLst>
      <p:ext uri="{BB962C8B-B14F-4D97-AF65-F5344CB8AC3E}">
        <p14:creationId xmlns:p14="http://schemas.microsoft.com/office/powerpoint/2010/main" val="330950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2" name="Rectangle 1"/>
          <p:cNvSpPr/>
          <p:nvPr/>
        </p:nvSpPr>
        <p:spPr>
          <a:xfrm>
            <a:off x="3989179" y="5911150"/>
            <a:ext cx="3778599" cy="276999"/>
          </a:xfrm>
          <a:prstGeom prst="rect">
            <a:avLst/>
          </a:prstGeom>
        </p:spPr>
        <p:txBody>
          <a:bodyPr wrap="none">
            <a:spAutoFit/>
          </a:bodyPr>
          <a:lstStyle/>
          <a:p>
            <a:r>
              <a:rPr lang="ar-KW" sz="1200" dirty="0">
                <a:solidFill>
                  <a:srgbClr val="495E78"/>
                </a:solidFill>
                <a:cs typeface="mohammad bold art 1" pitchFamily="2" charset="-78"/>
              </a:rPr>
              <a:t>إدارة الرقابة الميدانية – قطاع الإشراف – 02 و 03 يوليو 2024 </a:t>
            </a:r>
            <a:endParaRPr lang="en-GB" sz="1200" dirty="0">
              <a:solidFill>
                <a:srgbClr val="495E78"/>
              </a:solidFill>
              <a:cs typeface="mohammad bold art 1" pitchFamily="2" charset="-78"/>
            </a:endParaRPr>
          </a:p>
        </p:txBody>
      </p:sp>
      <p:sp>
        <p:nvSpPr>
          <p:cNvPr id="4" name="Title 1"/>
          <p:cNvSpPr>
            <a:spLocks noGrp="1"/>
          </p:cNvSpPr>
          <p:nvPr>
            <p:ph type="ctrTitle"/>
          </p:nvPr>
        </p:nvSpPr>
        <p:spPr>
          <a:xfrm>
            <a:off x="1514508" y="3201469"/>
            <a:ext cx="9144000" cy="999759"/>
          </a:xfrm>
        </p:spPr>
        <p:txBody>
          <a:bodyPr>
            <a:noAutofit/>
          </a:bodyPr>
          <a:lstStyle/>
          <a:p>
            <a:pPr rtl="1"/>
            <a:r>
              <a:rPr lang="ar-KW" sz="3600" b="1" dirty="0">
                <a:solidFill>
                  <a:srgbClr val="495E78"/>
                </a:solidFill>
                <a:cs typeface="mohammad bold art 1" pitchFamily="2" charset="-78"/>
              </a:rPr>
              <a:t>آخر المستجدات في مجال مكافحة غسل الأموال وتمويل الإرهاب</a:t>
            </a:r>
          </a:p>
        </p:txBody>
      </p:sp>
      <p:sp>
        <p:nvSpPr>
          <p:cNvPr id="5" name="Title 1">
            <a:extLst>
              <a:ext uri="{FF2B5EF4-FFF2-40B4-BE49-F238E27FC236}">
                <a16:creationId xmlns:a16="http://schemas.microsoft.com/office/drawing/2014/main" id="{271679C7-7CD4-4E91-A5BC-7F5E0FA07D68}"/>
              </a:ext>
            </a:extLst>
          </p:cNvPr>
          <p:cNvSpPr txBox="1">
            <a:spLocks/>
          </p:cNvSpPr>
          <p:nvPr/>
        </p:nvSpPr>
        <p:spPr>
          <a:xfrm>
            <a:off x="1524000" y="2201710"/>
            <a:ext cx="9144000" cy="9997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ar-KW" sz="4400" b="1" dirty="0">
                <a:solidFill>
                  <a:srgbClr val="B39019"/>
                </a:solidFill>
                <a:cs typeface="mohammad bold art 1" pitchFamily="2" charset="-78"/>
              </a:rPr>
              <a:t>ورشة توعوية</a:t>
            </a:r>
          </a:p>
          <a:p>
            <a:pPr rtl="1"/>
            <a:endParaRPr lang="ar-KW" sz="4400" b="1" dirty="0">
              <a:solidFill>
                <a:srgbClr val="B39019"/>
              </a:solidFill>
              <a:cs typeface="mohammad bold art 1" pitchFamily="2" charset="-78"/>
            </a:endParaRPr>
          </a:p>
        </p:txBody>
      </p:sp>
    </p:spTree>
    <p:extLst>
      <p:ext uri="{BB962C8B-B14F-4D97-AF65-F5344CB8AC3E}">
        <p14:creationId xmlns:p14="http://schemas.microsoft.com/office/powerpoint/2010/main" val="713073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3600" b="1" dirty="0">
                <a:solidFill>
                  <a:srgbClr val="B39019"/>
                </a:solidFill>
                <a:latin typeface="Sakkal Majalla" pitchFamily="2" charset="-78"/>
                <a:cs typeface="mohammad bold art 1" pitchFamily="2" charset="-78"/>
              </a:rPr>
              <a:t>الجزء الثاني/ ال</a:t>
            </a:r>
            <a:r>
              <a:rPr lang="ar-KW" sz="3600" b="1" dirty="0">
                <a:solidFill>
                  <a:srgbClr val="B39019"/>
                </a:solidFill>
                <a:latin typeface="Calibri" pitchFamily="34" charset="0"/>
                <a:cs typeface="mohammad bold art 1" pitchFamily="2" charset="-78"/>
              </a:rPr>
              <a:t>نموذج الجديد لإجراءات العناية الواجبة</a:t>
            </a:r>
            <a:endParaRPr lang="en-GB" sz="3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06027" y="2281734"/>
            <a:ext cx="11369959" cy="4625882"/>
          </a:xfrm>
          <a:prstGeom prst="rect">
            <a:avLst/>
          </a:prstGeom>
        </p:spPr>
        <p:txBody>
          <a:bodyPr wrap="square">
            <a:spAutoFit/>
          </a:bodyPr>
          <a:lstStyle/>
          <a:p>
            <a:pPr algn="just" rtl="1" fontAlgn="base">
              <a:lnSpc>
                <a:spcPct val="120000"/>
              </a:lnSpc>
              <a:spcBef>
                <a:spcPts val="1200"/>
              </a:spcBef>
              <a:spcAft>
                <a:spcPts val="600"/>
              </a:spcAft>
            </a:pPr>
            <a:r>
              <a:rPr lang="ar-KW" sz="2400" u="sng" dirty="0">
                <a:solidFill>
                  <a:srgbClr val="B39019"/>
                </a:solidFill>
                <a:latin typeface="Calibri" pitchFamily="34" charset="0"/>
                <a:cs typeface="mohammad bold art 1" pitchFamily="2" charset="-78"/>
              </a:rPr>
              <a:t>رابعاً: الملاحظات المتعلقة بنموذج إجراءات العناية الواجبة للأشخاص المرخص لهم.</a:t>
            </a:r>
          </a:p>
          <a:p>
            <a:pPr marL="628650" indent="-342900" algn="just" rtl="1" fontAlgn="base">
              <a:lnSpc>
                <a:spcPct val="120000"/>
              </a:lnSpc>
              <a:spcBef>
                <a:spcPct val="0"/>
              </a:spcBef>
              <a:spcAft>
                <a:spcPts val="600"/>
              </a:spcAft>
              <a:buFont typeface="Wingdings" panose="05000000000000000000" pitchFamily="2" charset="2"/>
              <a:buChar char="ü"/>
            </a:pPr>
            <a:r>
              <a:rPr lang="ar-KW" sz="2400" dirty="0">
                <a:solidFill>
                  <a:schemeClr val="tx2"/>
                </a:solidFill>
                <a:latin typeface="Calibri" pitchFamily="34" charset="0"/>
                <a:cs typeface="mohammad bold art 1" pitchFamily="2" charset="-78"/>
              </a:rPr>
              <a:t>بيانات كافة المستفيدين الفعليين لدى الشخص المرخص له.</a:t>
            </a:r>
          </a:p>
          <a:p>
            <a:pPr marL="628650" indent="-342900" algn="just" rtl="1" fontAlgn="base">
              <a:lnSpc>
                <a:spcPct val="120000"/>
              </a:lnSpc>
              <a:spcBef>
                <a:spcPct val="0"/>
              </a:spcBef>
              <a:spcAft>
                <a:spcPts val="600"/>
              </a:spcAft>
              <a:buFont typeface="Wingdings" panose="05000000000000000000" pitchFamily="2" charset="2"/>
              <a:buChar char="ü"/>
            </a:pPr>
            <a:r>
              <a:rPr lang="ar-KW" sz="2400" dirty="0">
                <a:solidFill>
                  <a:schemeClr val="tx2"/>
                </a:solidFill>
                <a:latin typeface="Calibri" pitchFamily="34" charset="0"/>
                <a:cs typeface="mohammad bold art 1" pitchFamily="2" charset="-78"/>
              </a:rPr>
              <a:t>النسبة المتعلقة بالمستفيد الفعلي.</a:t>
            </a:r>
          </a:p>
          <a:p>
            <a:pPr marL="628650" indent="-342900" algn="just" rtl="1" fontAlgn="base">
              <a:lnSpc>
                <a:spcPct val="120000"/>
              </a:lnSpc>
              <a:spcBef>
                <a:spcPct val="0"/>
              </a:spcBef>
              <a:spcAft>
                <a:spcPts val="600"/>
              </a:spcAft>
              <a:buFont typeface="Wingdings" panose="05000000000000000000" pitchFamily="2" charset="2"/>
              <a:buChar char="ü"/>
            </a:pPr>
            <a:r>
              <a:rPr lang="ar-KW" sz="2400" dirty="0">
                <a:solidFill>
                  <a:schemeClr val="tx2"/>
                </a:solidFill>
                <a:latin typeface="Calibri" pitchFamily="34" charset="0"/>
                <a:cs typeface="mohammad bold art 1" pitchFamily="2" charset="-78"/>
              </a:rPr>
              <a:t>ملكية الشركات في الشخص المرخص له.</a:t>
            </a:r>
          </a:p>
          <a:p>
            <a:pPr marL="628650" indent="-342900" algn="just" rtl="1" fontAlgn="base">
              <a:lnSpc>
                <a:spcPct val="120000"/>
              </a:lnSpc>
              <a:spcBef>
                <a:spcPct val="0"/>
              </a:spcBef>
              <a:spcAft>
                <a:spcPts val="600"/>
              </a:spcAft>
              <a:buFont typeface="Wingdings" panose="05000000000000000000" pitchFamily="2" charset="2"/>
              <a:buChar char="ü"/>
            </a:pPr>
            <a:r>
              <a:rPr lang="ar-KW" sz="2400" dirty="0">
                <a:solidFill>
                  <a:schemeClr val="tx2"/>
                </a:solidFill>
                <a:latin typeface="Calibri" pitchFamily="34" charset="0"/>
                <a:cs typeface="mohammad bold art 1" pitchFamily="2" charset="-78"/>
              </a:rPr>
              <a:t>الشركات المدرجة.</a:t>
            </a:r>
          </a:p>
          <a:p>
            <a:pPr marL="628650" indent="-342900" algn="just" rtl="1" fontAlgn="base">
              <a:lnSpc>
                <a:spcPct val="120000"/>
              </a:lnSpc>
              <a:spcBef>
                <a:spcPct val="0"/>
              </a:spcBef>
              <a:spcAft>
                <a:spcPts val="600"/>
              </a:spcAft>
              <a:buFont typeface="Wingdings" panose="05000000000000000000" pitchFamily="2" charset="2"/>
              <a:buChar char="Ø"/>
            </a:pPr>
            <a:endParaRPr lang="ar-KW" sz="1700" dirty="0">
              <a:solidFill>
                <a:schemeClr val="tx2"/>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1700" dirty="0">
              <a:solidFill>
                <a:srgbClr val="B39019"/>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2400" u="sng" dirty="0">
              <a:solidFill>
                <a:srgbClr val="B39019"/>
              </a:solidFill>
              <a:latin typeface="Calibri" pitchFamily="34" charset="0"/>
              <a:cs typeface="mohammad bold art 1" pitchFamily="2" charset="-78"/>
            </a:endParaRPr>
          </a:p>
          <a:p>
            <a:pPr marL="285750" algn="just" rtl="1" fontAlgn="base">
              <a:spcBef>
                <a:spcPct val="0"/>
              </a:spcBef>
              <a:spcAft>
                <a:spcPts val="600"/>
              </a:spcAft>
            </a:pPr>
            <a:endParaRPr lang="ar-KW" sz="21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17381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2600" b="1" dirty="0">
                <a:solidFill>
                  <a:srgbClr val="B39019"/>
                </a:solidFill>
                <a:latin typeface="Calibri" pitchFamily="34" charset="0"/>
                <a:cs typeface="mohammad bold art 1" pitchFamily="2" charset="-78"/>
              </a:rPr>
              <a:t>الجزء الثالث/ المادة (8-1) من الكتاب السادس عشر من اللائحة التنفيذية لقانون الهيئة</a:t>
            </a:r>
            <a:endParaRPr lang="en-GB" sz="2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98386" y="1898470"/>
            <a:ext cx="11277600" cy="3712555"/>
          </a:xfrm>
          <a:prstGeom prst="rect">
            <a:avLst/>
          </a:prstGeom>
        </p:spPr>
        <p:txBody>
          <a:bodyPr wrap="square">
            <a:spAutoFit/>
          </a:bodyPr>
          <a:lstStyle/>
          <a:p>
            <a:pPr marL="285750" indent="0" algn="just" rtl="1" fontAlgn="base">
              <a:spcBef>
                <a:spcPct val="0"/>
              </a:spcBef>
              <a:spcAft>
                <a:spcPts val="600"/>
              </a:spcAft>
              <a:buNone/>
            </a:pPr>
            <a:r>
              <a:rPr lang="ar-KW" sz="2400" u="sng" dirty="0">
                <a:solidFill>
                  <a:schemeClr val="tx2"/>
                </a:solidFill>
                <a:latin typeface="Calibri" pitchFamily="34" charset="0"/>
                <a:cs typeface="mohammad bold art 1" pitchFamily="2" charset="-78"/>
              </a:rPr>
              <a:t>نص المادة (8-1) من الكتاب السادس عشر (مكافحة غسل الأموال وتمويل الإرهاب):</a:t>
            </a:r>
          </a:p>
          <a:p>
            <a:pPr marL="285750" indent="0" algn="just" rtl="1" fontAlgn="base">
              <a:spcBef>
                <a:spcPct val="0"/>
              </a:spcBef>
              <a:spcAft>
                <a:spcPts val="600"/>
              </a:spcAft>
              <a:buNone/>
            </a:pPr>
            <a:endParaRPr lang="ar-KW" sz="600" dirty="0">
              <a:solidFill>
                <a:schemeClr val="tx2"/>
              </a:solidFill>
              <a:latin typeface="Calibri" pitchFamily="34" charset="0"/>
              <a:cs typeface="mohammad bold art 1" pitchFamily="2" charset="-78"/>
            </a:endParaRPr>
          </a:p>
          <a:p>
            <a:pPr marL="285750" indent="0" algn="just" rtl="1" fontAlgn="base">
              <a:lnSpc>
                <a:spcPct val="150000"/>
              </a:lnSpc>
              <a:spcBef>
                <a:spcPct val="0"/>
              </a:spcBef>
              <a:spcAft>
                <a:spcPts val="600"/>
              </a:spcAft>
              <a:buNone/>
            </a:pPr>
            <a:r>
              <a:rPr lang="ar-KW" sz="2200" b="1" dirty="0">
                <a:solidFill>
                  <a:schemeClr val="tx2"/>
                </a:solidFill>
                <a:latin typeface="Calibri" pitchFamily="34" charset="0"/>
                <a:cs typeface="mohammad bold art 1" pitchFamily="2" charset="-78"/>
              </a:rPr>
              <a:t>"مع عدم الإخلال بأي عقوبة أشد ينص عليها قانون مكافحة غسل الأموال وتمويل الإرهاب أو أية قوانين أخرى ذات صلة، فإنه في حال ثبوت مخالفة الشخص المرخص له أو أياً من أعضاء مجلس إدارته أو مديريه أو موظفيه للأحكام المنصوص عليها في هذا القانون ولائحته التنفيذية أو قانون مكافحة غسل الأموال وتمويل الإرهاب ولائحته التنفيذية أو القرارات الوزارية ذات العلاقة، يجوز للهيئة أن تفرض واحداً أو أكثر من التدابير والجزاءات المنصوص عليها في قانون مكافحة غسل الأموال وتمويل الإرهاب ولائحته التنفيذية أو القرارات الوزارية والتعليمات، كما يجوز لها مساءلتهم تأديبياً وفقاً للقانون وهذه اللائحة".</a:t>
            </a:r>
            <a:endParaRPr lang="ar-KW" sz="22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31934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2600" b="1" dirty="0">
                <a:solidFill>
                  <a:srgbClr val="B39019"/>
                </a:solidFill>
                <a:latin typeface="Calibri" pitchFamily="34" charset="0"/>
                <a:cs typeface="mohammad bold art 1" pitchFamily="2" charset="-78"/>
              </a:rPr>
              <a:t>الجزء الثالث/ المادة (8-1) من الكتاب السادس عشر من اللائحة التنفيذية لقانون الهيئة:</a:t>
            </a:r>
            <a:endParaRPr lang="en-GB" sz="2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98386" y="1898470"/>
            <a:ext cx="11277600" cy="3616375"/>
          </a:xfrm>
          <a:prstGeom prst="rect">
            <a:avLst/>
          </a:prstGeom>
        </p:spPr>
        <p:txBody>
          <a:bodyPr wrap="square">
            <a:spAutoFit/>
          </a:bodyPr>
          <a:lstStyle/>
          <a:p>
            <a:pPr marL="285750" algn="just" rtl="1" fontAlgn="base">
              <a:spcBef>
                <a:spcPct val="0"/>
              </a:spcBef>
              <a:spcAft>
                <a:spcPts val="600"/>
              </a:spcAft>
            </a:pPr>
            <a:r>
              <a:rPr lang="ar-KW" sz="2800" b="1" u="sng" dirty="0">
                <a:solidFill>
                  <a:schemeClr val="tx2"/>
                </a:solidFill>
                <a:latin typeface="Calibri" pitchFamily="34" charset="0"/>
                <a:cs typeface="mohammad bold art 1" pitchFamily="2" charset="-78"/>
              </a:rPr>
              <a:t>بموجب المادة (8-1) نود الإشارة إلى:</a:t>
            </a:r>
          </a:p>
          <a:p>
            <a:pPr marL="457200" indent="-228600" algn="just" rtl="1" fontAlgn="base">
              <a:lnSpc>
                <a:spcPct val="120000"/>
              </a:lnSpc>
              <a:spcBef>
                <a:spcPts val="120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التأكيد على التزام دولة الكويت بتوصيات مجموعة العمل المالي (</a:t>
            </a:r>
            <a:r>
              <a:rPr lang="ar-KW" sz="2000" dirty="0" err="1">
                <a:solidFill>
                  <a:schemeClr val="tx2"/>
                </a:solidFill>
                <a:latin typeface="Calibri" pitchFamily="34" charset="0"/>
                <a:cs typeface="mohammad bold art 1" pitchFamily="2" charset="-78"/>
              </a:rPr>
              <a:t>فاتف</a:t>
            </a:r>
            <a:r>
              <a:rPr lang="ar-KW" sz="2000" dirty="0">
                <a:solidFill>
                  <a:schemeClr val="tx2"/>
                </a:solidFill>
                <a:latin typeface="Calibri" pitchFamily="34" charset="0"/>
                <a:cs typeface="mohammad bold art 1" pitchFamily="2" charset="-78"/>
              </a:rPr>
              <a:t>)، وتحديداً التوصية رقم (35) (العقوبات).</a:t>
            </a:r>
          </a:p>
          <a:p>
            <a:pPr marL="457200" indent="-228600" algn="just" rtl="1" fontAlgn="base">
              <a:lnSpc>
                <a:spcPct val="120000"/>
              </a:lnSpc>
              <a:spcBef>
                <a:spcPts val="120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التدابير والجزاءات المنصوص عليها في المادة رقم (15) من القانون رقم (106) لسنة 2013 بشأن مكافحة غسل الأموال وتمويل الإرهاب.</a:t>
            </a:r>
          </a:p>
          <a:p>
            <a:pPr marL="457200" indent="-228600" algn="just" rtl="1" fontAlgn="base">
              <a:lnSpc>
                <a:spcPct val="120000"/>
              </a:lnSpc>
              <a:spcBef>
                <a:spcPts val="120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استمرار المساءلة التأديبية بموجب القانون رقم (7) لسنة 2010 بشأن إنشاء هيئة أسواق المال وتنظيم نشاط الأوراق المالية ولائحته التنفيذية.</a:t>
            </a:r>
          </a:p>
          <a:p>
            <a:pPr marL="285750" algn="just" rtl="1" fontAlgn="base">
              <a:spcBef>
                <a:spcPct val="0"/>
              </a:spcBef>
              <a:spcAft>
                <a:spcPts val="600"/>
              </a:spcAft>
            </a:pPr>
            <a:endParaRPr lang="ar-KW" sz="7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33290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2600" b="1" dirty="0">
                <a:solidFill>
                  <a:srgbClr val="B39019"/>
                </a:solidFill>
                <a:latin typeface="Calibri" pitchFamily="34" charset="0"/>
                <a:cs typeface="mohammad bold art 1" pitchFamily="2" charset="-78"/>
              </a:rPr>
              <a:t>الجزء الثالث/ المادة (33) من قانون مكافحة غسل الأموال وتمويل الإرهاب:</a:t>
            </a:r>
            <a:endParaRPr lang="en-GB" sz="2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98386" y="1898470"/>
            <a:ext cx="11277600" cy="2696892"/>
          </a:xfrm>
          <a:prstGeom prst="rect">
            <a:avLst/>
          </a:prstGeom>
        </p:spPr>
        <p:txBody>
          <a:bodyPr wrap="square">
            <a:spAutoFit/>
          </a:bodyPr>
          <a:lstStyle/>
          <a:p>
            <a:pPr marL="285750" indent="0" algn="just" rtl="1" fontAlgn="base">
              <a:spcBef>
                <a:spcPct val="0"/>
              </a:spcBef>
              <a:spcAft>
                <a:spcPts val="600"/>
              </a:spcAft>
              <a:buNone/>
            </a:pPr>
            <a:r>
              <a:rPr lang="ar-KW" sz="2400" u="sng" dirty="0">
                <a:solidFill>
                  <a:schemeClr val="tx2"/>
                </a:solidFill>
                <a:latin typeface="Calibri" pitchFamily="34" charset="0"/>
                <a:cs typeface="mohammad bold art 1" pitchFamily="2" charset="-78"/>
              </a:rPr>
              <a:t>نص المادة (33) من قانون مكافحة غسل الأموال وتمويل الإرهاب:</a:t>
            </a:r>
          </a:p>
          <a:p>
            <a:pPr marL="285750" indent="0" algn="just" rtl="1" fontAlgn="base">
              <a:spcBef>
                <a:spcPct val="0"/>
              </a:spcBef>
              <a:spcAft>
                <a:spcPts val="600"/>
              </a:spcAft>
              <a:buNone/>
            </a:pPr>
            <a:endParaRPr lang="ar-KW" sz="600" dirty="0">
              <a:solidFill>
                <a:schemeClr val="tx2"/>
              </a:solidFill>
              <a:latin typeface="Calibri" pitchFamily="34" charset="0"/>
              <a:cs typeface="mohammad bold art 1" pitchFamily="2" charset="-78"/>
            </a:endParaRPr>
          </a:p>
          <a:p>
            <a:pPr marL="285750" indent="0" algn="just" rtl="1" fontAlgn="base">
              <a:lnSpc>
                <a:spcPct val="150000"/>
              </a:lnSpc>
              <a:spcBef>
                <a:spcPct val="0"/>
              </a:spcBef>
              <a:spcAft>
                <a:spcPts val="600"/>
              </a:spcAft>
              <a:buNone/>
            </a:pPr>
            <a:r>
              <a:rPr lang="ar-KW" sz="2200" b="1" dirty="0">
                <a:solidFill>
                  <a:schemeClr val="tx2"/>
                </a:solidFill>
                <a:latin typeface="Calibri" pitchFamily="34" charset="0"/>
                <a:cs typeface="mohammad bold art 1" pitchFamily="2" charset="-78"/>
              </a:rPr>
              <a:t>"تعاقب المؤسسات المالية والأعمال والمهن غير المالية المحددة أو أي من أعضاء مجلس الإدارة التنفيذية أو الإشرافية أو مدراءها، بغرامة لا تقل عن خمسة آلاف دينار ولا تتجاوز خمسمائة ألف دينار عن كل مخالفة أو عدم التزام عن عمد أو إهمال جسيم بأحكام المواد (5) أو (9) أو (10) أو (11) من هذا القانون".</a:t>
            </a:r>
          </a:p>
        </p:txBody>
      </p:sp>
    </p:spTree>
    <p:extLst>
      <p:ext uri="{BB962C8B-B14F-4D97-AF65-F5344CB8AC3E}">
        <p14:creationId xmlns:p14="http://schemas.microsoft.com/office/powerpoint/2010/main" val="30066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2600" b="1" dirty="0">
                <a:solidFill>
                  <a:srgbClr val="B39019"/>
                </a:solidFill>
                <a:latin typeface="Calibri" pitchFamily="34" charset="0"/>
                <a:cs typeface="mohammad bold art 1" pitchFamily="2" charset="-78"/>
              </a:rPr>
              <a:t>الجزء الثالث/ المادة (33) من قانون مكافحة غسل الأموال وتمويل الإرهاب :</a:t>
            </a:r>
            <a:endParaRPr lang="en-GB" sz="2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98386" y="1898470"/>
            <a:ext cx="11277600" cy="2508379"/>
          </a:xfrm>
          <a:prstGeom prst="rect">
            <a:avLst/>
          </a:prstGeom>
        </p:spPr>
        <p:txBody>
          <a:bodyPr wrap="square">
            <a:spAutoFit/>
          </a:bodyPr>
          <a:lstStyle/>
          <a:p>
            <a:pPr marL="285750" algn="just" rtl="1" fontAlgn="base">
              <a:spcBef>
                <a:spcPct val="0"/>
              </a:spcBef>
              <a:spcAft>
                <a:spcPts val="600"/>
              </a:spcAft>
            </a:pPr>
            <a:r>
              <a:rPr lang="ar-KW" sz="2800" b="1" u="sng" dirty="0">
                <a:solidFill>
                  <a:schemeClr val="tx2"/>
                </a:solidFill>
                <a:latin typeface="Calibri" pitchFamily="34" charset="0"/>
                <a:cs typeface="mohammad bold art 1" pitchFamily="2" charset="-78"/>
              </a:rPr>
              <a:t>بموجب المادة (33) نود الإشارة إلى:</a:t>
            </a:r>
          </a:p>
          <a:p>
            <a:pPr marL="457200" indent="-228600" algn="just" rtl="1" fontAlgn="base">
              <a:lnSpc>
                <a:spcPct val="120000"/>
              </a:lnSpc>
              <a:spcBef>
                <a:spcPts val="120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المواد المذكورة أعلاه تم عكسها ضمن مواد الكتاب السادس عشر من اللائحة التنفيذية لقانون الهيئة.</a:t>
            </a:r>
          </a:p>
          <a:p>
            <a:pPr marL="457200" indent="-228600" algn="just" rtl="1" fontAlgn="base">
              <a:lnSpc>
                <a:spcPct val="120000"/>
              </a:lnSpc>
              <a:spcBef>
                <a:spcPts val="120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مخالفة الشخص المرخص له وعلاقتها بحالات العمد أو الإهمال الجسيم.</a:t>
            </a:r>
          </a:p>
          <a:p>
            <a:pPr marL="457200" indent="-228600" algn="just" rtl="1" fontAlgn="base">
              <a:lnSpc>
                <a:spcPct val="120000"/>
              </a:lnSpc>
              <a:spcBef>
                <a:spcPts val="1200"/>
              </a:spcBef>
              <a:spcAft>
                <a:spcPts val="600"/>
              </a:spcAft>
              <a:buFont typeface="Wingdings" panose="05000000000000000000" pitchFamily="2" charset="2"/>
              <a:buChar char="ü"/>
            </a:pPr>
            <a:r>
              <a:rPr lang="ar-KW" sz="2000" dirty="0">
                <a:solidFill>
                  <a:schemeClr val="tx2"/>
                </a:solidFill>
                <a:latin typeface="Calibri" pitchFamily="34" charset="0"/>
                <a:cs typeface="mohammad bold art 1" pitchFamily="2" charset="-78"/>
              </a:rPr>
              <a:t>آلية التعامل مع المخالفات في حال توافر صفة العمد أو الإهمال الجسيم.</a:t>
            </a:r>
          </a:p>
          <a:p>
            <a:pPr marL="285750" algn="just" rtl="1" fontAlgn="base">
              <a:spcBef>
                <a:spcPct val="0"/>
              </a:spcBef>
              <a:spcAft>
                <a:spcPts val="600"/>
              </a:spcAft>
            </a:pPr>
            <a:endParaRPr lang="ar-KW" sz="7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33207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3200" b="1" dirty="0">
                <a:solidFill>
                  <a:srgbClr val="B39019"/>
                </a:solidFill>
                <a:latin typeface="Sakkal Majalla" pitchFamily="2" charset="-78"/>
                <a:cs typeface="mohammad bold art 1" pitchFamily="2" charset="-78"/>
              </a:rPr>
              <a:t>الجزء الرابع/ ملاحظات مهام التفتيش الميداني السابقة</a:t>
            </a:r>
            <a:endParaRPr lang="en-GB" sz="32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98386" y="1898470"/>
            <a:ext cx="11277600" cy="1646605"/>
          </a:xfrm>
          <a:prstGeom prst="rect">
            <a:avLst/>
          </a:prstGeom>
        </p:spPr>
        <p:txBody>
          <a:bodyPr wrap="square">
            <a:spAutoFit/>
          </a:bodyPr>
          <a:lstStyle/>
          <a:p>
            <a:pPr marL="285750" indent="0" algn="just" rtl="1" fontAlgn="base">
              <a:spcBef>
                <a:spcPct val="0"/>
              </a:spcBef>
              <a:spcAft>
                <a:spcPts val="600"/>
              </a:spcAft>
              <a:buNone/>
            </a:pPr>
            <a:r>
              <a:rPr lang="ar-KW" sz="2400" dirty="0">
                <a:solidFill>
                  <a:schemeClr val="tx2"/>
                </a:solidFill>
                <a:latin typeface="Calibri" pitchFamily="34" charset="0"/>
                <a:cs typeface="mohammad bold art 1" pitchFamily="2" charset="-78"/>
              </a:rPr>
              <a:t>تجدون أدناه أهم مواد الكتاب السادس عشر (مكافحة غسل الأموال وتمويل الإرهاب) من اللائحة التنفيذية لقانون الهيئة، والتي تقوم فرق التفتيش الميداني التابعة للهيئة من خلال مهام التفتيش الميداني برصد الملاحظات بموجبها:</a:t>
            </a:r>
          </a:p>
          <a:p>
            <a:pPr marL="285750" indent="0" algn="just" rtl="1" fontAlgn="base">
              <a:spcBef>
                <a:spcPct val="0"/>
              </a:spcBef>
              <a:spcAft>
                <a:spcPts val="600"/>
              </a:spcAft>
              <a:buNone/>
            </a:pPr>
            <a:endParaRPr lang="ar-KW" sz="2400" dirty="0">
              <a:solidFill>
                <a:schemeClr val="tx2"/>
              </a:solidFill>
              <a:latin typeface="Calibri" pitchFamily="34" charset="0"/>
              <a:cs typeface="mohammad bold art 1" pitchFamily="2" charset="-78"/>
            </a:endParaRPr>
          </a:p>
        </p:txBody>
      </p:sp>
      <p:graphicFrame>
        <p:nvGraphicFramePr>
          <p:cNvPr id="2" name="Table 1">
            <a:extLst>
              <a:ext uri="{FF2B5EF4-FFF2-40B4-BE49-F238E27FC236}">
                <a16:creationId xmlns:a16="http://schemas.microsoft.com/office/drawing/2014/main" id="{146E3472-EDAF-4639-A9AA-4A1DE2537274}"/>
              </a:ext>
            </a:extLst>
          </p:cNvPr>
          <p:cNvGraphicFramePr>
            <a:graphicFrameLocks noGrp="1"/>
          </p:cNvGraphicFramePr>
          <p:nvPr>
            <p:extLst>
              <p:ext uri="{D42A27DB-BD31-4B8C-83A1-F6EECF244321}">
                <p14:modId xmlns:p14="http://schemas.microsoft.com/office/powerpoint/2010/main" val="2437474173"/>
              </p:ext>
            </p:extLst>
          </p:nvPr>
        </p:nvGraphicFramePr>
        <p:xfrm>
          <a:off x="1373051" y="3213464"/>
          <a:ext cx="9445898" cy="2338088"/>
        </p:xfrm>
        <a:graphic>
          <a:graphicData uri="http://schemas.openxmlformats.org/drawingml/2006/table">
            <a:tbl>
              <a:tblPr firstRow="1" bandRow="1">
                <a:tableStyleId>{F5AB1C69-6EDB-4FF4-983F-18BD219EF322}</a:tableStyleId>
              </a:tblPr>
              <a:tblGrid>
                <a:gridCol w="4722949">
                  <a:extLst>
                    <a:ext uri="{9D8B030D-6E8A-4147-A177-3AD203B41FA5}">
                      <a16:colId xmlns:a16="http://schemas.microsoft.com/office/drawing/2014/main" val="457618261"/>
                    </a:ext>
                  </a:extLst>
                </a:gridCol>
                <a:gridCol w="4722949">
                  <a:extLst>
                    <a:ext uri="{9D8B030D-6E8A-4147-A177-3AD203B41FA5}">
                      <a16:colId xmlns:a16="http://schemas.microsoft.com/office/drawing/2014/main" val="3193618269"/>
                    </a:ext>
                  </a:extLst>
                </a:gridCol>
              </a:tblGrid>
              <a:tr h="584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400" b="1" dirty="0">
                          <a:solidFill>
                            <a:schemeClr val="tx2"/>
                          </a:solidFill>
                          <a:latin typeface="Abadi" panose="020B0604020104020204" pitchFamily="34" charset="0"/>
                          <a:cs typeface="mohammad bold art 1" pitchFamily="2" charset="-78"/>
                        </a:rPr>
                        <a:t>2-</a:t>
                      </a:r>
                      <a:r>
                        <a:rPr lang="ar-KW" sz="2400" b="1" dirty="0">
                          <a:solidFill>
                            <a:schemeClr val="tx2"/>
                          </a:solidFill>
                          <a:latin typeface="Calibri" pitchFamily="34" charset="0"/>
                          <a:cs typeface="mohammad bold art 1" pitchFamily="2" charset="-78"/>
                        </a:rPr>
                        <a:t>المادة (3-7).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KW" sz="2400" b="1" kern="1200" dirty="0">
                          <a:solidFill>
                            <a:schemeClr val="tx2"/>
                          </a:solidFill>
                          <a:latin typeface="Abadi" panose="020B0604020104020204" pitchFamily="34" charset="0"/>
                          <a:ea typeface="+mn-ea"/>
                          <a:cs typeface="mohammad bold art 1" pitchFamily="2" charset="-78"/>
                        </a:rPr>
                        <a:t>1-المادة (3-4).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3327929"/>
                  </a:ext>
                </a:extLst>
              </a:tr>
              <a:tr h="584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400" b="1" dirty="0">
                          <a:solidFill>
                            <a:schemeClr val="tx2"/>
                          </a:solidFill>
                          <a:latin typeface="Abadi" panose="020B0604020104020204" pitchFamily="34" charset="0"/>
                          <a:cs typeface="mohammad bold art 1" pitchFamily="2" charset="-78"/>
                        </a:rPr>
                        <a:t>4-</a:t>
                      </a:r>
                      <a:r>
                        <a:rPr lang="ar-KW" sz="2400" b="1" dirty="0">
                          <a:solidFill>
                            <a:schemeClr val="tx2"/>
                          </a:solidFill>
                          <a:latin typeface="Calibri" pitchFamily="34" charset="0"/>
                          <a:cs typeface="mohammad bold art 1" pitchFamily="2" charset="-78"/>
                        </a:rPr>
                        <a:t>المادة (3-19).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400" b="1" dirty="0">
                          <a:solidFill>
                            <a:schemeClr val="tx2"/>
                          </a:solidFill>
                          <a:latin typeface="Abadi" panose="020B0604020104020204" pitchFamily="34" charset="0"/>
                          <a:cs typeface="mohammad bold art 1" pitchFamily="2" charset="-78"/>
                        </a:rPr>
                        <a:t>3-</a:t>
                      </a:r>
                      <a:r>
                        <a:rPr lang="ar-KW" sz="2400" b="1" dirty="0">
                          <a:solidFill>
                            <a:schemeClr val="tx2"/>
                          </a:solidFill>
                          <a:latin typeface="Calibri" pitchFamily="34" charset="0"/>
                          <a:cs typeface="mohammad bold art 1" pitchFamily="2" charset="-78"/>
                        </a:rPr>
                        <a:t>المادة (3-18).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699862"/>
                  </a:ext>
                </a:extLst>
              </a:tr>
              <a:tr h="584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400" b="1" dirty="0">
                          <a:solidFill>
                            <a:schemeClr val="tx2"/>
                          </a:solidFill>
                          <a:latin typeface="Abadi" panose="020B0604020104020204" pitchFamily="34" charset="0"/>
                          <a:cs typeface="mohammad bold art 1" pitchFamily="2" charset="-78"/>
                        </a:rPr>
                        <a:t>6-</a:t>
                      </a:r>
                      <a:r>
                        <a:rPr lang="ar-KW" sz="2400" b="1" dirty="0">
                          <a:solidFill>
                            <a:schemeClr val="tx2"/>
                          </a:solidFill>
                          <a:latin typeface="Calibri" pitchFamily="34" charset="0"/>
                          <a:cs typeface="mohammad bold art 1" pitchFamily="2" charset="-78"/>
                        </a:rPr>
                        <a:t>المادة (3-37).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400" b="1" dirty="0">
                          <a:solidFill>
                            <a:schemeClr val="tx2"/>
                          </a:solidFill>
                          <a:latin typeface="Abadi" panose="020B0604020104020204" pitchFamily="34" charset="0"/>
                          <a:cs typeface="mohammad bold art 1" pitchFamily="2" charset="-78"/>
                        </a:rPr>
                        <a:t>5-</a:t>
                      </a:r>
                      <a:r>
                        <a:rPr lang="ar-KW" sz="2400" b="1" dirty="0">
                          <a:solidFill>
                            <a:schemeClr val="tx2"/>
                          </a:solidFill>
                          <a:latin typeface="Calibri" pitchFamily="34" charset="0"/>
                          <a:cs typeface="mohammad bold art 1" pitchFamily="2" charset="-78"/>
                        </a:rPr>
                        <a:t>المادة (3-36).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950613"/>
                  </a:ext>
                </a:extLst>
              </a:tr>
              <a:tr h="5845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400" b="1" dirty="0">
                          <a:solidFill>
                            <a:schemeClr val="tx2"/>
                          </a:solidFill>
                          <a:latin typeface="Abadi" panose="020B0604020104020204" pitchFamily="34" charset="0"/>
                          <a:cs typeface="mohammad bold art 1" pitchFamily="2" charset="-78"/>
                        </a:rPr>
                        <a:t>8-</a:t>
                      </a:r>
                      <a:r>
                        <a:rPr lang="ar-KW" sz="2400" b="1" dirty="0">
                          <a:solidFill>
                            <a:schemeClr val="tx2"/>
                          </a:solidFill>
                          <a:latin typeface="Calibri" pitchFamily="34" charset="0"/>
                          <a:cs typeface="mohammad bold art 1" pitchFamily="2" charset="-78"/>
                        </a:rPr>
                        <a:t>المادة (6-1).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400" b="1" dirty="0">
                          <a:solidFill>
                            <a:schemeClr val="tx2"/>
                          </a:solidFill>
                          <a:latin typeface="Abadi" panose="020B0604020104020204" pitchFamily="34" charset="0"/>
                          <a:cs typeface="mohammad bold art 1" pitchFamily="2" charset="-78"/>
                        </a:rPr>
                        <a:t>7-</a:t>
                      </a:r>
                      <a:r>
                        <a:rPr lang="ar-KW" sz="2400" b="1" dirty="0">
                          <a:solidFill>
                            <a:schemeClr val="tx2"/>
                          </a:solidFill>
                          <a:latin typeface="Calibri" pitchFamily="34" charset="0"/>
                          <a:cs typeface="mohammad bold art 1" pitchFamily="2" charset="-78"/>
                        </a:rPr>
                        <a:t>المادة (4-1).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937761"/>
                  </a:ext>
                </a:extLst>
              </a:tr>
            </a:tbl>
          </a:graphicData>
        </a:graphic>
      </p:graphicFrame>
    </p:spTree>
    <p:extLst>
      <p:ext uri="{BB962C8B-B14F-4D97-AF65-F5344CB8AC3E}">
        <p14:creationId xmlns:p14="http://schemas.microsoft.com/office/powerpoint/2010/main" val="425774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223917" y="2880098"/>
            <a:ext cx="11744165" cy="1449164"/>
          </a:xfrm>
        </p:spPr>
        <p:txBody>
          <a:bodyPr>
            <a:noAutofit/>
          </a:bodyPr>
          <a:lstStyle/>
          <a:p>
            <a:r>
              <a:rPr lang="ar-KW" sz="7200" b="1" dirty="0">
                <a:solidFill>
                  <a:srgbClr val="B39019"/>
                </a:solidFill>
                <a:cs typeface="mohammad bold art 1" pitchFamily="2" charset="-78"/>
              </a:rPr>
              <a:t>الأسئلة</a:t>
            </a:r>
            <a:endParaRPr lang="en-GB" sz="2800" dirty="0">
              <a:solidFill>
                <a:srgbClr val="B39019"/>
              </a:solidFill>
            </a:endParaRPr>
          </a:p>
        </p:txBody>
      </p:sp>
    </p:spTree>
    <p:extLst>
      <p:ext uri="{BB962C8B-B14F-4D97-AF65-F5344CB8AC3E}">
        <p14:creationId xmlns:p14="http://schemas.microsoft.com/office/powerpoint/2010/main" val="37980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223917" y="2880098"/>
            <a:ext cx="11744165" cy="1449164"/>
          </a:xfrm>
        </p:spPr>
        <p:txBody>
          <a:bodyPr>
            <a:noAutofit/>
          </a:bodyPr>
          <a:lstStyle/>
          <a:p>
            <a:r>
              <a:rPr lang="ar-KW" sz="7200" b="1" dirty="0">
                <a:solidFill>
                  <a:srgbClr val="B39019"/>
                </a:solidFill>
                <a:cs typeface="mohammad bold art 1" pitchFamily="2" charset="-78"/>
              </a:rPr>
              <a:t>شــكــراً</a:t>
            </a:r>
            <a:endParaRPr lang="en-GB" sz="2800" dirty="0">
              <a:solidFill>
                <a:srgbClr val="B39019"/>
              </a:solidFill>
            </a:endParaRPr>
          </a:p>
        </p:txBody>
      </p:sp>
    </p:spTree>
    <p:extLst>
      <p:ext uri="{BB962C8B-B14F-4D97-AF65-F5344CB8AC3E}">
        <p14:creationId xmlns:p14="http://schemas.microsoft.com/office/powerpoint/2010/main" val="282532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67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8238309" y="1498341"/>
            <a:ext cx="3596640" cy="1072197"/>
          </a:xfrm>
        </p:spPr>
        <p:txBody>
          <a:bodyPr/>
          <a:lstStyle/>
          <a:p>
            <a:r>
              <a:rPr lang="ar-KW" b="1" dirty="0">
                <a:solidFill>
                  <a:srgbClr val="B39019"/>
                </a:solidFill>
                <a:cs typeface="mohammad bold art 1" pitchFamily="2" charset="-78"/>
              </a:rPr>
              <a:t>مقدمــــــــة</a:t>
            </a:r>
            <a:endParaRPr lang="en-GB"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357051" y="2744709"/>
            <a:ext cx="11277600" cy="3447098"/>
          </a:xfrm>
          <a:prstGeom prst="rect">
            <a:avLst/>
          </a:prstGeom>
        </p:spPr>
        <p:txBody>
          <a:bodyPr wrap="square">
            <a:spAutoFit/>
          </a:bodyPr>
          <a:lstStyle/>
          <a:p>
            <a:pPr marL="342900" lvl="0" indent="-342900" algn="just" rtl="1" fontAlgn="base">
              <a:lnSpc>
                <a:spcPct val="150000"/>
              </a:lnSpc>
              <a:spcBef>
                <a:spcPct val="0"/>
              </a:spcBef>
              <a:spcAft>
                <a:spcPts val="600"/>
              </a:spcAft>
              <a:buFont typeface="Wingdings" panose="05000000000000000000" pitchFamily="2" charset="2"/>
              <a:buChar char="§"/>
            </a:pPr>
            <a:r>
              <a:rPr lang="ar-KW" sz="2400" dirty="0">
                <a:solidFill>
                  <a:schemeClr val="tx2"/>
                </a:solidFill>
                <a:latin typeface="Calibri" pitchFamily="34" charset="0"/>
                <a:cs typeface="mohammad bold art 1" pitchFamily="2" charset="-78"/>
              </a:rPr>
              <a:t>تسعى هيئة أسواق المال لمواصلة دورها التوعوي وبذل الجهود التي تهدف للتأكد من اطلاع الجهات الخاضعة لها بأهم المستجدات المتعلقة بموضوع مكافحة غسل الأموال وتمويل الإرهاب.</a:t>
            </a:r>
          </a:p>
          <a:p>
            <a:pPr marL="342900" lvl="0" indent="-342900" algn="just" rtl="1" fontAlgn="base">
              <a:lnSpc>
                <a:spcPct val="150000"/>
              </a:lnSpc>
              <a:spcBef>
                <a:spcPct val="0"/>
              </a:spcBef>
              <a:spcAft>
                <a:spcPts val="600"/>
              </a:spcAft>
              <a:buFont typeface="Wingdings" panose="05000000000000000000" pitchFamily="2" charset="2"/>
              <a:buChar char="§"/>
            </a:pPr>
            <a:r>
              <a:rPr lang="ar-KW" sz="2400" dirty="0">
                <a:solidFill>
                  <a:schemeClr val="tx2"/>
                </a:solidFill>
                <a:latin typeface="Calibri" pitchFamily="34" charset="0"/>
                <a:cs typeface="mohammad bold art 1" pitchFamily="2" charset="-78"/>
              </a:rPr>
              <a:t>واستمراراً لتلك الجهود المبذولة من قبل الهيئة وهي إحدى الجهات الرقابية المنصوص عليها في القانون رقم (</a:t>
            </a:r>
            <a:r>
              <a:rPr lang="en-US" sz="2400" dirty="0">
                <a:solidFill>
                  <a:schemeClr val="tx2"/>
                </a:solidFill>
                <a:latin typeface="Calibri" pitchFamily="34" charset="0"/>
                <a:cs typeface="mohammad bold art 1" pitchFamily="2" charset="-78"/>
              </a:rPr>
              <a:t>106</a:t>
            </a:r>
            <a:r>
              <a:rPr lang="ar-KW" sz="2400" dirty="0">
                <a:solidFill>
                  <a:schemeClr val="tx2"/>
                </a:solidFill>
                <a:latin typeface="Calibri" pitchFamily="34" charset="0"/>
                <a:cs typeface="mohammad bold art 1" pitchFamily="2" charset="-78"/>
              </a:rPr>
              <a:t>) لسنة </a:t>
            </a:r>
            <a:r>
              <a:rPr lang="en-US" sz="2400" dirty="0">
                <a:solidFill>
                  <a:schemeClr val="tx2"/>
                </a:solidFill>
                <a:latin typeface="Calibri" pitchFamily="34" charset="0"/>
                <a:cs typeface="mohammad bold art 1" pitchFamily="2" charset="-78"/>
              </a:rPr>
              <a:t>2013</a:t>
            </a:r>
            <a:r>
              <a:rPr lang="ar-KW" sz="2400" dirty="0">
                <a:solidFill>
                  <a:schemeClr val="tx2"/>
                </a:solidFill>
                <a:latin typeface="Calibri" pitchFamily="34" charset="0"/>
                <a:cs typeface="mohammad bold art 1" pitchFamily="2" charset="-78"/>
              </a:rPr>
              <a:t> بشأن مكافحة غسل الأموال وتمويل الإرهاب، تمت دعوتكم لهذه الورشة وهي من ضمن ورش العمل التوعوية التي تقيمها هيئة أسواق المال بشكل دوري.</a:t>
            </a:r>
          </a:p>
        </p:txBody>
      </p:sp>
    </p:spTree>
    <p:extLst>
      <p:ext uri="{BB962C8B-B14F-4D97-AF65-F5344CB8AC3E}">
        <p14:creationId xmlns:p14="http://schemas.microsoft.com/office/powerpoint/2010/main" val="10713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6118428" y="981630"/>
            <a:ext cx="5939246" cy="1072197"/>
          </a:xfrm>
        </p:spPr>
        <p:txBody>
          <a:bodyPr>
            <a:normAutofit fontScale="90000"/>
          </a:bodyPr>
          <a:lstStyle/>
          <a:p>
            <a:r>
              <a:rPr lang="ar-KW" b="1" dirty="0">
                <a:solidFill>
                  <a:srgbClr val="B39019"/>
                </a:solidFill>
                <a:latin typeface="Sakkal Majalla" pitchFamily="2" charset="-78"/>
                <a:cs typeface="mohammad bold art 1" pitchFamily="2" charset="-78"/>
              </a:rPr>
              <a:t>محتوى أعمال الورشة</a:t>
            </a:r>
            <a:endParaRPr lang="en-GB"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98386" y="2152527"/>
            <a:ext cx="11277600" cy="3400931"/>
          </a:xfrm>
          <a:prstGeom prst="rect">
            <a:avLst/>
          </a:prstGeom>
        </p:spPr>
        <p:txBody>
          <a:bodyPr wrap="square">
            <a:spAutoFit/>
          </a:bodyPr>
          <a:lstStyle/>
          <a:p>
            <a:pPr marL="400050" lvl="1" indent="0" algn="r" rtl="1" fontAlgn="base">
              <a:spcBef>
                <a:spcPct val="0"/>
              </a:spcBef>
              <a:spcAft>
                <a:spcPts val="600"/>
              </a:spcAft>
              <a:buNone/>
            </a:pPr>
            <a:r>
              <a:rPr lang="ar-KW" sz="2400" b="1" u="sng" dirty="0">
                <a:solidFill>
                  <a:schemeClr val="tx2"/>
                </a:solidFill>
                <a:latin typeface="Calibri" pitchFamily="34" charset="0"/>
                <a:cs typeface="mohammad bold art 1" pitchFamily="2" charset="-78"/>
              </a:rPr>
              <a:t>وفيما يلي نستعرض محتوى ورشة العمل</a:t>
            </a:r>
            <a:endParaRPr lang="en-US" sz="2400" b="1" u="sng" dirty="0">
              <a:solidFill>
                <a:schemeClr val="tx2"/>
              </a:solidFill>
              <a:latin typeface="Calibri" pitchFamily="34" charset="0"/>
              <a:cs typeface="mohammad bold art 1" pitchFamily="2" charset="-78"/>
            </a:endParaRPr>
          </a:p>
          <a:p>
            <a:pPr lvl="0" algn="r" rtl="1" fontAlgn="base">
              <a:spcBef>
                <a:spcPct val="0"/>
              </a:spcBef>
              <a:spcAft>
                <a:spcPts val="600"/>
              </a:spcAft>
            </a:pPr>
            <a:endParaRPr lang="ar-KW" sz="200" dirty="0">
              <a:solidFill>
                <a:schemeClr val="tx2"/>
              </a:solidFill>
              <a:latin typeface="Calibri" pitchFamily="34" charset="0"/>
              <a:cs typeface="mohammad bold art 1" pitchFamily="2" charset="-78"/>
            </a:endParaRPr>
          </a:p>
          <a:p>
            <a:pPr marL="468000" lvl="2" indent="0" algn="just" rtl="1" fontAlgn="base">
              <a:spcBef>
                <a:spcPct val="0"/>
              </a:spcBef>
              <a:spcAft>
                <a:spcPts val="600"/>
              </a:spcAft>
              <a:buNone/>
            </a:pPr>
            <a:r>
              <a:rPr lang="ar-KW" sz="2400" u="sng" dirty="0">
                <a:solidFill>
                  <a:srgbClr val="B39019"/>
                </a:solidFill>
                <a:latin typeface="Calibri" pitchFamily="34" charset="0"/>
                <a:cs typeface="mohammad bold art 1" pitchFamily="2" charset="-78"/>
              </a:rPr>
              <a:t>الجزء الأول: </a:t>
            </a:r>
          </a:p>
          <a:p>
            <a:pPr marL="925200" lvl="3" algn="just" rtl="1" fontAlgn="base">
              <a:lnSpc>
                <a:spcPct val="120000"/>
              </a:lnSpc>
              <a:spcBef>
                <a:spcPct val="0"/>
              </a:spcBef>
              <a:spcAft>
                <a:spcPts val="600"/>
              </a:spcAft>
            </a:pPr>
            <a:r>
              <a:rPr lang="ar-KW" sz="2000" dirty="0">
                <a:solidFill>
                  <a:schemeClr val="tx2"/>
                </a:solidFill>
                <a:latin typeface="Calibri" pitchFamily="34" charset="0"/>
                <a:cs typeface="mohammad bold art 1" pitchFamily="2" charset="-78"/>
              </a:rPr>
              <a:t>النموذج الموحد لمعرفة العميل "اعرف عميلك" "</a:t>
            </a:r>
            <a:r>
              <a:rPr lang="en-US" sz="2000" dirty="0">
                <a:solidFill>
                  <a:schemeClr val="tx2"/>
                </a:solidFill>
                <a:latin typeface="Calibri" pitchFamily="34" charset="0"/>
                <a:cs typeface="mohammad bold art 1" pitchFamily="2" charset="-78"/>
              </a:rPr>
              <a:t>KYC</a:t>
            </a:r>
            <a:r>
              <a:rPr lang="ar-KW" sz="2000" dirty="0">
                <a:solidFill>
                  <a:schemeClr val="tx2"/>
                </a:solidFill>
                <a:latin typeface="Calibri" pitchFamily="34" charset="0"/>
                <a:cs typeface="mohammad bold art 1" pitchFamily="2" charset="-78"/>
              </a:rPr>
              <a:t>" الخاص بطلب فتح حسابات تداول لمواطني مجلس التعاون لدول الخليج العربية والمقيمين في تلك الدول.</a:t>
            </a:r>
          </a:p>
          <a:p>
            <a:pPr marL="925200" lvl="3" indent="0" algn="just" rtl="1" fontAlgn="base">
              <a:spcBef>
                <a:spcPct val="0"/>
              </a:spcBef>
              <a:spcAft>
                <a:spcPts val="600"/>
              </a:spcAft>
              <a:buNone/>
            </a:pPr>
            <a:endParaRPr lang="ar-KW" sz="500" dirty="0">
              <a:solidFill>
                <a:schemeClr val="tx2"/>
              </a:solidFill>
              <a:latin typeface="Calibri" pitchFamily="34" charset="0"/>
              <a:cs typeface="mohammad bold art 1" pitchFamily="2" charset="-78"/>
            </a:endParaRPr>
          </a:p>
          <a:p>
            <a:pPr marL="468000" lvl="2" indent="0" algn="just" rtl="1" fontAlgn="base">
              <a:spcBef>
                <a:spcPct val="0"/>
              </a:spcBef>
              <a:spcAft>
                <a:spcPts val="600"/>
              </a:spcAft>
              <a:buNone/>
            </a:pPr>
            <a:r>
              <a:rPr lang="ar-KW" sz="2400" u="sng" dirty="0">
                <a:solidFill>
                  <a:srgbClr val="B39019"/>
                </a:solidFill>
                <a:latin typeface="Calibri" pitchFamily="34" charset="0"/>
                <a:cs typeface="mohammad bold art 1" pitchFamily="2" charset="-78"/>
              </a:rPr>
              <a:t>الجزء الثاني:</a:t>
            </a:r>
          </a:p>
          <a:p>
            <a:pPr marL="925200" lvl="3" algn="just" rtl="1" fontAlgn="base">
              <a:lnSpc>
                <a:spcPct val="120000"/>
              </a:lnSpc>
              <a:spcBef>
                <a:spcPct val="0"/>
              </a:spcBef>
              <a:spcAft>
                <a:spcPts val="600"/>
              </a:spcAft>
            </a:pPr>
            <a:r>
              <a:rPr lang="ar-KW" sz="2000" dirty="0">
                <a:solidFill>
                  <a:schemeClr val="tx2"/>
                </a:solidFill>
                <a:latin typeface="Calibri" pitchFamily="34" charset="0"/>
                <a:cs typeface="mohammad bold art 1" pitchFamily="2" charset="-78"/>
              </a:rPr>
              <a:t>نماذج إجراءات العناية الواجبة التي يتم استيفاءها من قبل الأشخاص المرخص لهم من قبل هيئة أسواق المال، والجهات التي تتقدم إلى الهيئة بطلبات الترخيص.</a:t>
            </a:r>
          </a:p>
          <a:p>
            <a:pPr marL="925200" lvl="3" indent="0" algn="just" rtl="1" fontAlgn="base">
              <a:spcBef>
                <a:spcPct val="0"/>
              </a:spcBef>
              <a:spcAft>
                <a:spcPts val="600"/>
              </a:spcAft>
              <a:buNone/>
            </a:pPr>
            <a:endParaRPr lang="ar-KW" sz="5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38346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6118428" y="981630"/>
            <a:ext cx="5939246" cy="1072197"/>
          </a:xfrm>
        </p:spPr>
        <p:txBody>
          <a:bodyPr>
            <a:normAutofit fontScale="90000"/>
          </a:bodyPr>
          <a:lstStyle/>
          <a:p>
            <a:r>
              <a:rPr lang="ar-KW" b="1" dirty="0">
                <a:solidFill>
                  <a:srgbClr val="B39019"/>
                </a:solidFill>
                <a:latin typeface="Sakkal Majalla" pitchFamily="2" charset="-78"/>
                <a:cs typeface="mohammad bold art 1" pitchFamily="2" charset="-78"/>
              </a:rPr>
              <a:t>محتوى أعمال الورشة</a:t>
            </a:r>
            <a:endParaRPr lang="en-GB"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98386" y="2152527"/>
            <a:ext cx="11277600" cy="2662267"/>
          </a:xfrm>
          <a:prstGeom prst="rect">
            <a:avLst/>
          </a:prstGeom>
        </p:spPr>
        <p:txBody>
          <a:bodyPr wrap="square">
            <a:spAutoFit/>
          </a:bodyPr>
          <a:lstStyle/>
          <a:p>
            <a:pPr lvl="0" algn="r" rtl="1" fontAlgn="base">
              <a:spcBef>
                <a:spcPct val="0"/>
              </a:spcBef>
              <a:spcAft>
                <a:spcPts val="600"/>
              </a:spcAft>
            </a:pPr>
            <a:endParaRPr lang="ar-KW" sz="200" dirty="0">
              <a:solidFill>
                <a:schemeClr val="tx2"/>
              </a:solidFill>
              <a:latin typeface="Calibri" pitchFamily="34" charset="0"/>
              <a:cs typeface="mohammad bold art 1" pitchFamily="2" charset="-78"/>
            </a:endParaRPr>
          </a:p>
          <a:p>
            <a:pPr marL="468000" lvl="2" indent="0" algn="just" rtl="1" fontAlgn="base">
              <a:spcBef>
                <a:spcPct val="0"/>
              </a:spcBef>
              <a:spcAft>
                <a:spcPts val="600"/>
              </a:spcAft>
              <a:buNone/>
            </a:pPr>
            <a:r>
              <a:rPr lang="ar-KW" sz="2400" u="sng" dirty="0">
                <a:solidFill>
                  <a:srgbClr val="B39019"/>
                </a:solidFill>
                <a:latin typeface="Calibri" pitchFamily="34" charset="0"/>
                <a:cs typeface="mohammad bold art 1" pitchFamily="2" charset="-78"/>
              </a:rPr>
              <a:t>الجزء الثالث: </a:t>
            </a:r>
          </a:p>
          <a:p>
            <a:pPr marL="925200" lvl="3" algn="just" rtl="1" fontAlgn="base">
              <a:lnSpc>
                <a:spcPct val="120000"/>
              </a:lnSpc>
              <a:spcBef>
                <a:spcPct val="0"/>
              </a:spcBef>
              <a:spcAft>
                <a:spcPts val="600"/>
              </a:spcAft>
            </a:pPr>
            <a:r>
              <a:rPr lang="ar-KW" sz="2000" dirty="0">
                <a:solidFill>
                  <a:schemeClr val="tx2"/>
                </a:solidFill>
                <a:latin typeface="Calibri" pitchFamily="34" charset="0"/>
                <a:cs typeface="mohammad bold art 1" pitchFamily="2" charset="-78"/>
              </a:rPr>
              <a:t>أولاً: المادة (8-1) من الكتاب السادس عشر من اللائحة التنفيذية لقانون الهيئة.</a:t>
            </a:r>
          </a:p>
          <a:p>
            <a:pPr marL="925200" lvl="3" algn="just" rtl="1" fontAlgn="base">
              <a:lnSpc>
                <a:spcPct val="120000"/>
              </a:lnSpc>
              <a:spcBef>
                <a:spcPct val="0"/>
              </a:spcBef>
              <a:spcAft>
                <a:spcPts val="600"/>
              </a:spcAft>
            </a:pPr>
            <a:r>
              <a:rPr lang="ar-KW" sz="2000" dirty="0">
                <a:solidFill>
                  <a:schemeClr val="tx2"/>
                </a:solidFill>
                <a:latin typeface="Calibri" pitchFamily="34" charset="0"/>
                <a:cs typeface="mohammad bold art 1" pitchFamily="2" charset="-78"/>
              </a:rPr>
              <a:t>ثانياً: المادة (33) من قانون مكافحة غسل الأموال وتمويل الإرهاب.</a:t>
            </a:r>
          </a:p>
          <a:p>
            <a:pPr marL="925200" lvl="3" indent="0" algn="just" rtl="1" fontAlgn="base">
              <a:spcBef>
                <a:spcPct val="0"/>
              </a:spcBef>
              <a:spcAft>
                <a:spcPts val="600"/>
              </a:spcAft>
              <a:buNone/>
            </a:pPr>
            <a:endParaRPr lang="ar-KW" sz="500" dirty="0">
              <a:solidFill>
                <a:schemeClr val="tx2"/>
              </a:solidFill>
              <a:latin typeface="Calibri" pitchFamily="34" charset="0"/>
              <a:cs typeface="mohammad bold art 1" pitchFamily="2" charset="-78"/>
            </a:endParaRPr>
          </a:p>
          <a:p>
            <a:pPr marL="468000" lvl="2" indent="0" algn="just" rtl="1" fontAlgn="base">
              <a:spcBef>
                <a:spcPct val="0"/>
              </a:spcBef>
              <a:spcAft>
                <a:spcPts val="600"/>
              </a:spcAft>
              <a:buNone/>
            </a:pPr>
            <a:r>
              <a:rPr lang="ar-KW" sz="2400" u="sng" dirty="0">
                <a:solidFill>
                  <a:srgbClr val="B39019"/>
                </a:solidFill>
                <a:latin typeface="Calibri" pitchFamily="34" charset="0"/>
                <a:cs typeface="mohammad bold art 1" pitchFamily="2" charset="-78"/>
              </a:rPr>
              <a:t>الجزء الرابع:</a:t>
            </a:r>
          </a:p>
          <a:p>
            <a:pPr marL="925200" lvl="3" algn="just" rtl="1" fontAlgn="base">
              <a:lnSpc>
                <a:spcPct val="120000"/>
              </a:lnSpc>
              <a:spcBef>
                <a:spcPct val="0"/>
              </a:spcBef>
              <a:spcAft>
                <a:spcPts val="600"/>
              </a:spcAft>
            </a:pPr>
            <a:r>
              <a:rPr lang="ar-KW" sz="2000" dirty="0">
                <a:solidFill>
                  <a:schemeClr val="tx2"/>
                </a:solidFill>
                <a:latin typeface="Calibri" pitchFamily="34" charset="0"/>
                <a:cs typeface="mohammad bold art 1" pitchFamily="2" charset="-78"/>
              </a:rPr>
              <a:t>الملاحظات التي تم رصدها من قبل إدارة الرقابة الميدانية من خلال مهام التفتيش الميداني.</a:t>
            </a:r>
          </a:p>
          <a:p>
            <a:pPr marL="925200" lvl="3" indent="0" algn="just" rtl="1" fontAlgn="base">
              <a:spcBef>
                <a:spcPct val="0"/>
              </a:spcBef>
              <a:spcAft>
                <a:spcPts val="600"/>
              </a:spcAft>
              <a:buNone/>
            </a:pPr>
            <a:endParaRPr lang="ar-KW" sz="5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5209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3600" b="1" dirty="0">
                <a:solidFill>
                  <a:srgbClr val="B39019"/>
                </a:solidFill>
                <a:latin typeface="Sakkal Majalla" pitchFamily="2" charset="-78"/>
                <a:cs typeface="mohammad bold art 1" pitchFamily="2" charset="-78"/>
              </a:rPr>
              <a:t>الجزء الأول/ ال</a:t>
            </a:r>
            <a:r>
              <a:rPr lang="ar-KW" sz="3600" b="1" dirty="0">
                <a:solidFill>
                  <a:srgbClr val="B39019"/>
                </a:solidFill>
                <a:latin typeface="Calibri" pitchFamily="34" charset="0"/>
                <a:cs typeface="mohammad bold art 1" pitchFamily="2" charset="-78"/>
              </a:rPr>
              <a:t>نموذج الموحد لمعرفة العميل</a:t>
            </a:r>
            <a:endParaRPr lang="en-GB" sz="3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06027" y="2281734"/>
            <a:ext cx="11369959" cy="4275016"/>
          </a:xfrm>
          <a:prstGeom prst="rect">
            <a:avLst/>
          </a:prstGeom>
        </p:spPr>
        <p:txBody>
          <a:bodyPr wrap="square">
            <a:spAutoFit/>
          </a:bodyPr>
          <a:lstStyle/>
          <a:p>
            <a:pPr lvl="0" algn="just" rtl="1" fontAlgn="base">
              <a:lnSpc>
                <a:spcPct val="120000"/>
              </a:lnSpc>
              <a:spcBef>
                <a:spcPts val="1200"/>
              </a:spcBef>
              <a:spcAft>
                <a:spcPts val="600"/>
              </a:spcAft>
            </a:pPr>
            <a:r>
              <a:rPr lang="ar-KW" sz="1700" u="sng" dirty="0">
                <a:solidFill>
                  <a:srgbClr val="B39019"/>
                </a:solidFill>
                <a:latin typeface="Calibri" pitchFamily="34" charset="0"/>
                <a:cs typeface="mohammad bold art 1" pitchFamily="2" charset="-78"/>
              </a:rPr>
              <a:t>أولاً: مبادرة النموذج الموحد.</a:t>
            </a:r>
          </a:p>
          <a:p>
            <a:pPr marL="628650" indent="-342900" algn="just" rtl="1" fontAlgn="base">
              <a:spcBef>
                <a:spcPct val="0"/>
              </a:spcBef>
              <a:spcAft>
                <a:spcPts val="600"/>
              </a:spcAft>
              <a:buFont typeface="Wingdings" panose="05000000000000000000" pitchFamily="2" charset="2"/>
              <a:buChar char="Ø"/>
            </a:pPr>
            <a:r>
              <a:rPr lang="ar-KW" sz="1700" dirty="0">
                <a:solidFill>
                  <a:schemeClr val="tx2"/>
                </a:solidFill>
                <a:latin typeface="Calibri" pitchFamily="34" charset="0"/>
                <a:cs typeface="mohammad bold art 1" pitchFamily="2" charset="-78"/>
              </a:rPr>
              <a:t>قامت هيئة أسواق المال باقتراح مبادرة نتج عنها قيام الهيئة بإعداد نموذج اعرف عميلك </a:t>
            </a:r>
            <a:r>
              <a:rPr lang="en-US" sz="1700" dirty="0">
                <a:solidFill>
                  <a:schemeClr val="tx2"/>
                </a:solidFill>
                <a:latin typeface="Calibri" pitchFamily="34" charset="0"/>
                <a:cs typeface="mohammad bold art 1" pitchFamily="2" charset="-78"/>
              </a:rPr>
              <a:t> KYC </a:t>
            </a:r>
            <a:r>
              <a:rPr lang="ar-KW" sz="1700" dirty="0">
                <a:solidFill>
                  <a:schemeClr val="tx2"/>
                </a:solidFill>
                <a:latin typeface="Calibri" pitchFamily="34" charset="0"/>
                <a:cs typeface="mohammad bold art 1" pitchFamily="2" charset="-78"/>
              </a:rPr>
              <a:t>الخاص بطلب فتح حسابات تداول لمواطني مجلس التعاون لدول الخليج العربية والمقيمين في تلك الدول، وقد تم اعتماد هذا النموذج </a:t>
            </a:r>
            <a:r>
              <a:rPr lang="ar-KW" sz="1700" u="sng" dirty="0">
                <a:solidFill>
                  <a:schemeClr val="tx2"/>
                </a:solidFill>
                <a:latin typeface="Calibri" pitchFamily="34" charset="0"/>
                <a:cs typeface="mohammad bold art 1" pitchFamily="2" charset="-78"/>
              </a:rPr>
              <a:t>كنموذج استرشادي</a:t>
            </a:r>
            <a:r>
              <a:rPr lang="ar-KW" sz="1700" dirty="0">
                <a:solidFill>
                  <a:schemeClr val="tx2"/>
                </a:solidFill>
                <a:latin typeface="Calibri" pitchFamily="34" charset="0"/>
                <a:cs typeface="mohammad bold art 1" pitchFamily="2" charset="-78"/>
              </a:rPr>
              <a:t> من قبل لجنة رؤساء هيئات الأسواق المالية في محضر اجتماعها الثالث والعشرين المنعقد بتاريخ 13 سبتمبر 2021.</a:t>
            </a:r>
            <a:endParaRPr lang="ar-KW" sz="800" dirty="0">
              <a:solidFill>
                <a:schemeClr val="tx2"/>
              </a:solidFill>
              <a:latin typeface="Calibri" pitchFamily="34" charset="0"/>
              <a:cs typeface="mohammad bold art 1" pitchFamily="2" charset="-78"/>
            </a:endParaRPr>
          </a:p>
          <a:p>
            <a:pPr algn="just" rtl="1" fontAlgn="base">
              <a:lnSpc>
                <a:spcPct val="120000"/>
              </a:lnSpc>
              <a:spcBef>
                <a:spcPts val="1200"/>
              </a:spcBef>
              <a:spcAft>
                <a:spcPts val="600"/>
              </a:spcAft>
            </a:pPr>
            <a:r>
              <a:rPr lang="ar-KW" sz="1700" u="sng" dirty="0">
                <a:solidFill>
                  <a:srgbClr val="B39019"/>
                </a:solidFill>
                <a:latin typeface="Calibri" pitchFamily="34" charset="0"/>
                <a:cs typeface="mohammad bold art 1" pitchFamily="2" charset="-78"/>
              </a:rPr>
              <a:t>ثانيًا: أهداف العمل بالنموذج الموحد.</a:t>
            </a:r>
            <a:endParaRPr lang="ar-KW" sz="800" dirty="0">
              <a:solidFill>
                <a:schemeClr val="tx2"/>
              </a:solidFill>
              <a:latin typeface="Calibri" pitchFamily="34" charset="0"/>
              <a:cs typeface="mohammad bold art 1" pitchFamily="2" charset="-78"/>
            </a:endParaRPr>
          </a:p>
          <a:p>
            <a:pPr marL="628650" indent="-342900" algn="just" rtl="1" fontAlgn="base">
              <a:spcBef>
                <a:spcPct val="0"/>
              </a:spcBef>
              <a:spcAft>
                <a:spcPts val="600"/>
              </a:spcAft>
              <a:buFont typeface="Wingdings" panose="05000000000000000000" pitchFamily="2" charset="2"/>
              <a:buChar char="Ø"/>
            </a:pPr>
            <a:r>
              <a:rPr lang="ar-KW" sz="1700" dirty="0">
                <a:solidFill>
                  <a:schemeClr val="tx2"/>
                </a:solidFill>
                <a:latin typeface="Calibri" pitchFamily="34" charset="0"/>
                <a:cs typeface="mohammad bold art 1" pitchFamily="2" charset="-78"/>
              </a:rPr>
              <a:t>العمل بالنموذج الموحد </a:t>
            </a:r>
            <a:r>
              <a:rPr lang="ar-KW" sz="1700" u="sng" dirty="0">
                <a:solidFill>
                  <a:schemeClr val="tx2"/>
                </a:solidFill>
                <a:latin typeface="Calibri" pitchFamily="34" charset="0"/>
                <a:cs typeface="mohammad bold art 1" pitchFamily="2" charset="-78"/>
              </a:rPr>
              <a:t>كنموذج استرشادي</a:t>
            </a:r>
            <a:r>
              <a:rPr lang="ar-KW" sz="1700" dirty="0">
                <a:solidFill>
                  <a:schemeClr val="tx2"/>
                </a:solidFill>
                <a:latin typeface="Calibri" pitchFamily="34" charset="0"/>
                <a:cs typeface="mohammad bold art 1" pitchFamily="2" charset="-78"/>
              </a:rPr>
              <a:t> يهدف إلى:</a:t>
            </a:r>
          </a:p>
          <a:p>
            <a:pPr marL="1005840" indent="-342900" algn="just" rtl="1" fontAlgn="base">
              <a:spcBef>
                <a:spcPct val="0"/>
              </a:spcBef>
              <a:spcAft>
                <a:spcPts val="600"/>
              </a:spcAft>
              <a:buFont typeface="+mj-lt"/>
              <a:buAutoNum type="arabicParenR"/>
            </a:pPr>
            <a:r>
              <a:rPr lang="ar-KW" sz="1700" dirty="0">
                <a:solidFill>
                  <a:schemeClr val="tx2"/>
                </a:solidFill>
                <a:latin typeface="Calibri" pitchFamily="34" charset="0"/>
                <a:cs typeface="mohammad bold art 1" pitchFamily="2" charset="-78"/>
              </a:rPr>
              <a:t>تسهيل عملية فتح الحسابات الاستثمارية في دول مجلس التعاون، وهو الأمر الذي من شأنه تحقيق الانسجام والتكامل في آليات العمل وإجراءاتها في منظومة هيئات أسواق المال والبورصات الخليجية وصولاً إلى الغاية الرئيسية منه، وهي تسهيل التعامل في الأسواق المالية (البورصات) لمواطني دول المجلس.</a:t>
            </a:r>
          </a:p>
          <a:p>
            <a:pPr marL="1005840" indent="-342900" algn="just" rtl="1" fontAlgn="base">
              <a:spcBef>
                <a:spcPct val="0"/>
              </a:spcBef>
              <a:spcAft>
                <a:spcPts val="600"/>
              </a:spcAft>
              <a:buFont typeface="+mj-lt"/>
              <a:buAutoNum type="arabicParenR"/>
            </a:pPr>
            <a:r>
              <a:rPr lang="ar-KW" sz="1700" dirty="0">
                <a:solidFill>
                  <a:schemeClr val="tx2"/>
                </a:solidFill>
                <a:latin typeface="Calibri" pitchFamily="34" charset="0"/>
                <a:cs typeface="mohammad bold art 1" pitchFamily="2" charset="-78"/>
              </a:rPr>
              <a:t>التنسيق بين دول المجلس </a:t>
            </a:r>
            <a:r>
              <a:rPr lang="ar-KW" sz="1700" b="1" u="sng" dirty="0">
                <a:solidFill>
                  <a:schemeClr val="tx2"/>
                </a:solidFill>
                <a:latin typeface="Calibri" pitchFamily="34" charset="0"/>
                <a:cs typeface="mohammad bold art 1" pitchFamily="2" charset="-78"/>
              </a:rPr>
              <a:t>لتفعيل مبدأ اعتماد المؤسسات المالية على أطراف ثالثة نظيرة في الدول الأخرى لاستيفاء متطلبات العناية الواجبة</a:t>
            </a:r>
            <a:r>
              <a:rPr lang="ar-KW" sz="1700" dirty="0">
                <a:solidFill>
                  <a:schemeClr val="tx2"/>
                </a:solidFill>
                <a:latin typeface="Calibri" pitchFamily="34" charset="0"/>
                <a:cs typeface="mohammad bold art 1" pitchFamily="2" charset="-78"/>
              </a:rPr>
              <a:t> لتسهيل إجراءات فتح الحسابات الاستثمارية في الأسواق الخليجية لمواطني مجلس التعاون والمقيمين في تلك الدول.</a:t>
            </a:r>
            <a:endParaRPr lang="ar-KW" sz="2400" u="sng" dirty="0">
              <a:solidFill>
                <a:srgbClr val="B39019"/>
              </a:solidFill>
              <a:latin typeface="Calibri" pitchFamily="34" charset="0"/>
              <a:cs typeface="mohammad bold art 1" pitchFamily="2" charset="-78"/>
            </a:endParaRPr>
          </a:p>
          <a:p>
            <a:pPr marL="285750" algn="just" rtl="1" fontAlgn="base">
              <a:spcBef>
                <a:spcPct val="0"/>
              </a:spcBef>
              <a:spcAft>
                <a:spcPts val="600"/>
              </a:spcAft>
            </a:pPr>
            <a:endParaRPr lang="ar-KW" sz="21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24401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3600" b="1" dirty="0">
                <a:solidFill>
                  <a:srgbClr val="B39019"/>
                </a:solidFill>
                <a:latin typeface="Sakkal Majalla" pitchFamily="2" charset="-78"/>
                <a:cs typeface="mohammad bold art 1" pitchFamily="2" charset="-78"/>
              </a:rPr>
              <a:t>الجزء الأول/ ال</a:t>
            </a:r>
            <a:r>
              <a:rPr lang="ar-KW" sz="3600" b="1" dirty="0">
                <a:solidFill>
                  <a:srgbClr val="B39019"/>
                </a:solidFill>
                <a:latin typeface="Calibri" pitchFamily="34" charset="0"/>
                <a:cs typeface="mohammad bold art 1" pitchFamily="2" charset="-78"/>
              </a:rPr>
              <a:t>نموذج الموحد لمعرفة العميل</a:t>
            </a:r>
            <a:endParaRPr lang="en-GB" sz="3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06027" y="2281734"/>
            <a:ext cx="11369959" cy="3690241"/>
          </a:xfrm>
          <a:prstGeom prst="rect">
            <a:avLst/>
          </a:prstGeom>
        </p:spPr>
        <p:txBody>
          <a:bodyPr wrap="square">
            <a:spAutoFit/>
          </a:bodyPr>
          <a:lstStyle/>
          <a:p>
            <a:pPr algn="just" rtl="1" fontAlgn="base">
              <a:lnSpc>
                <a:spcPct val="120000"/>
              </a:lnSpc>
              <a:spcBef>
                <a:spcPts val="1200"/>
              </a:spcBef>
              <a:spcAft>
                <a:spcPts val="600"/>
              </a:spcAft>
            </a:pPr>
            <a:r>
              <a:rPr lang="ar-KW" sz="1700" u="sng" dirty="0">
                <a:solidFill>
                  <a:srgbClr val="B39019"/>
                </a:solidFill>
                <a:latin typeface="Calibri" pitchFamily="34" charset="0"/>
                <a:cs typeface="mohammad bold art 1" pitchFamily="2" charset="-78"/>
              </a:rPr>
              <a:t>ثالثاً: آلية العمل بالنموذج الموحد.</a:t>
            </a:r>
            <a:endParaRPr lang="ar-KW" sz="800" dirty="0">
              <a:solidFill>
                <a:schemeClr val="tx2"/>
              </a:solidFill>
              <a:latin typeface="Calibri" pitchFamily="34" charset="0"/>
              <a:cs typeface="mohammad bold art 1" pitchFamily="2" charset="-78"/>
            </a:endParaRPr>
          </a:p>
          <a:p>
            <a:pPr marL="628650" indent="-342900" algn="just" rtl="1" fontAlgn="base">
              <a:spcBef>
                <a:spcPct val="0"/>
              </a:spcBef>
              <a:spcAft>
                <a:spcPts val="600"/>
              </a:spcAft>
              <a:buFont typeface="+mj-lt"/>
              <a:buAutoNum type="arabicParenR"/>
            </a:pPr>
            <a:r>
              <a:rPr lang="ar-KW" sz="1700" dirty="0">
                <a:solidFill>
                  <a:schemeClr val="tx2"/>
                </a:solidFill>
                <a:latin typeface="Calibri" pitchFamily="34" charset="0"/>
                <a:cs typeface="mohammad bold art 1" pitchFamily="2" charset="-78"/>
              </a:rPr>
              <a:t>الإعلان عن الجهات الراغبة بالتعامل بموجب النموذج الموحد، وتوقيع الاتفاقيات الثنائية مع الجهات النظيرة في دول المجلس في المواقع الإلكترونية الخاصة بكل جهة رقابية، والتي من ضمنها هيئة أسواق المال.</a:t>
            </a:r>
          </a:p>
          <a:p>
            <a:pPr marL="628650" indent="-342900" algn="just" rtl="1" fontAlgn="base">
              <a:spcBef>
                <a:spcPct val="0"/>
              </a:spcBef>
              <a:spcAft>
                <a:spcPts val="600"/>
              </a:spcAft>
              <a:buFont typeface="+mj-lt"/>
              <a:buAutoNum type="arabicParenR"/>
            </a:pPr>
            <a:r>
              <a:rPr lang="ar-KW" sz="1700" dirty="0">
                <a:solidFill>
                  <a:schemeClr val="tx2"/>
                </a:solidFill>
                <a:latin typeface="Calibri" pitchFamily="34" charset="0"/>
                <a:cs typeface="mohammad bold art 1" pitchFamily="2" charset="-78"/>
              </a:rPr>
              <a:t>العمل على توقيع الاتفاقيات الثنائية ما بين المؤسسات المالية في دول الخليج العربية.</a:t>
            </a:r>
          </a:p>
          <a:p>
            <a:pPr marL="628650" indent="-342900" algn="just" rtl="1" fontAlgn="base">
              <a:spcBef>
                <a:spcPct val="0"/>
              </a:spcBef>
              <a:spcAft>
                <a:spcPts val="600"/>
              </a:spcAft>
              <a:buFont typeface="+mj-lt"/>
              <a:buAutoNum type="arabicParenR"/>
            </a:pPr>
            <a:r>
              <a:rPr lang="ar-KW" sz="1700" u="sng" dirty="0">
                <a:solidFill>
                  <a:schemeClr val="tx2"/>
                </a:solidFill>
                <a:latin typeface="Calibri" pitchFamily="34" charset="0"/>
                <a:cs typeface="mohammad bold art 1" pitchFamily="2" charset="-78"/>
              </a:rPr>
              <a:t>البيانات الإضافية </a:t>
            </a:r>
            <a:r>
              <a:rPr lang="ar-KW" sz="1700" dirty="0">
                <a:solidFill>
                  <a:schemeClr val="tx2"/>
                </a:solidFill>
                <a:latin typeface="Calibri" pitchFamily="34" charset="0"/>
                <a:cs typeface="mohammad bold art 1" pitchFamily="2" charset="-78"/>
              </a:rPr>
              <a:t>المطلوبة في كل دولة.</a:t>
            </a:r>
          </a:p>
          <a:p>
            <a:pPr marL="628650" indent="-342900" algn="just" rtl="1" fontAlgn="base">
              <a:spcBef>
                <a:spcPct val="0"/>
              </a:spcBef>
              <a:spcAft>
                <a:spcPts val="600"/>
              </a:spcAft>
              <a:buFont typeface="+mj-lt"/>
              <a:buAutoNum type="arabicParenR"/>
            </a:pPr>
            <a:r>
              <a:rPr lang="ar-KW" sz="1700" dirty="0">
                <a:solidFill>
                  <a:schemeClr val="tx2"/>
                </a:solidFill>
                <a:latin typeface="Calibri" pitchFamily="34" charset="0"/>
                <a:cs typeface="mohammad bold art 1" pitchFamily="2" charset="-78"/>
              </a:rPr>
              <a:t>الموعد الرسمي للعمل بموجب النموذج الموحد (سيحدد لاحقاً).</a:t>
            </a:r>
          </a:p>
          <a:p>
            <a:pPr lvl="0" algn="just" rtl="1" fontAlgn="base">
              <a:lnSpc>
                <a:spcPct val="120000"/>
              </a:lnSpc>
              <a:spcBef>
                <a:spcPts val="1200"/>
              </a:spcBef>
              <a:spcAft>
                <a:spcPts val="600"/>
              </a:spcAft>
            </a:pPr>
            <a:r>
              <a:rPr lang="ar-KW" sz="1700" u="sng" dirty="0">
                <a:solidFill>
                  <a:srgbClr val="B39019"/>
                </a:solidFill>
                <a:latin typeface="Calibri" pitchFamily="34" charset="0"/>
                <a:cs typeface="mohammad bold art 1" pitchFamily="2" charset="-78"/>
              </a:rPr>
              <a:t>رابعاً: قائمة الجهات الراغبة بالتعامل بموجب النموذج ا لموحد.</a:t>
            </a:r>
          </a:p>
          <a:p>
            <a:pPr marL="628650" indent="-342900" algn="just" rtl="1" fontAlgn="base">
              <a:spcBef>
                <a:spcPct val="0"/>
              </a:spcBef>
              <a:spcAft>
                <a:spcPts val="600"/>
              </a:spcAft>
              <a:buFont typeface="Wingdings" panose="05000000000000000000" pitchFamily="2" charset="2"/>
              <a:buChar char="Ø"/>
            </a:pPr>
            <a:r>
              <a:rPr lang="ar-KW" sz="1700" dirty="0">
                <a:solidFill>
                  <a:schemeClr val="tx2"/>
                </a:solidFill>
                <a:latin typeface="Calibri" pitchFamily="34" charset="0"/>
                <a:cs typeface="mohammad bold art 1" pitchFamily="2" charset="-78"/>
              </a:rPr>
              <a:t>قائمة الجهات الراغبة ستكون متاحة للعموم، وستقوم الهيئة بتحديثها بشكل مستمر.</a:t>
            </a:r>
            <a:endParaRPr lang="ar-KW" sz="800" dirty="0">
              <a:solidFill>
                <a:schemeClr val="tx2"/>
              </a:solidFill>
              <a:latin typeface="Calibri" pitchFamily="34" charset="0"/>
              <a:cs typeface="mohammad bold art 1" pitchFamily="2" charset="-78"/>
            </a:endParaRPr>
          </a:p>
          <a:p>
            <a:pPr marL="628650" indent="-342900" algn="just" rtl="1" fontAlgn="base">
              <a:spcBef>
                <a:spcPct val="0"/>
              </a:spcBef>
              <a:spcAft>
                <a:spcPts val="600"/>
              </a:spcAft>
              <a:buFont typeface="+mj-lt"/>
              <a:buAutoNum type="arabicParenR"/>
            </a:pPr>
            <a:endParaRPr lang="ar-KW" sz="1700" dirty="0">
              <a:solidFill>
                <a:schemeClr val="tx2"/>
              </a:solidFill>
              <a:latin typeface="Calibri" pitchFamily="34" charset="0"/>
              <a:cs typeface="mohammad bold art 1" pitchFamily="2" charset="-78"/>
            </a:endParaRPr>
          </a:p>
          <a:p>
            <a:pPr marL="285750" algn="just" rtl="1" fontAlgn="base">
              <a:spcBef>
                <a:spcPct val="0"/>
              </a:spcBef>
              <a:spcAft>
                <a:spcPts val="600"/>
              </a:spcAft>
            </a:pPr>
            <a:endParaRPr lang="ar-KW" sz="2400" dirty="0">
              <a:solidFill>
                <a:srgbClr val="B39019"/>
              </a:solidFill>
              <a:latin typeface="Calibri" pitchFamily="34" charset="0"/>
              <a:cs typeface="mohammad bold art 1" pitchFamily="2" charset="-78"/>
            </a:endParaRPr>
          </a:p>
        </p:txBody>
      </p:sp>
    </p:spTree>
    <p:extLst>
      <p:ext uri="{BB962C8B-B14F-4D97-AF65-F5344CB8AC3E}">
        <p14:creationId xmlns:p14="http://schemas.microsoft.com/office/powerpoint/2010/main" val="9389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3600" b="1" dirty="0">
                <a:solidFill>
                  <a:srgbClr val="B39019"/>
                </a:solidFill>
                <a:latin typeface="Sakkal Majalla" pitchFamily="2" charset="-78"/>
                <a:cs typeface="mohammad bold art 1" pitchFamily="2" charset="-78"/>
              </a:rPr>
              <a:t>الجزء الثاني/ ال</a:t>
            </a:r>
            <a:r>
              <a:rPr lang="ar-KW" sz="3600" b="1" dirty="0">
                <a:solidFill>
                  <a:srgbClr val="B39019"/>
                </a:solidFill>
                <a:latin typeface="Calibri" pitchFamily="34" charset="0"/>
                <a:cs typeface="mohammad bold art 1" pitchFamily="2" charset="-78"/>
              </a:rPr>
              <a:t>نماذج الجديدة لإجراءات العناية الواجبة</a:t>
            </a:r>
            <a:endParaRPr lang="en-GB" sz="3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06027" y="2281734"/>
            <a:ext cx="11369959" cy="5296835"/>
          </a:xfrm>
          <a:prstGeom prst="rect">
            <a:avLst/>
          </a:prstGeom>
        </p:spPr>
        <p:txBody>
          <a:bodyPr wrap="square">
            <a:spAutoFit/>
          </a:bodyPr>
          <a:lstStyle/>
          <a:p>
            <a:pPr lvl="0" algn="just" rtl="1" fontAlgn="base">
              <a:lnSpc>
                <a:spcPct val="120000"/>
              </a:lnSpc>
              <a:spcBef>
                <a:spcPts val="1200"/>
              </a:spcBef>
              <a:spcAft>
                <a:spcPts val="600"/>
              </a:spcAft>
            </a:pPr>
            <a:r>
              <a:rPr lang="ar-KW" sz="2800" u="sng" dirty="0">
                <a:solidFill>
                  <a:srgbClr val="B39019"/>
                </a:solidFill>
                <a:latin typeface="Calibri" pitchFamily="34" charset="0"/>
                <a:cs typeface="mohammad bold art 1" pitchFamily="2" charset="-78"/>
              </a:rPr>
              <a:t>أولاً: الفئة المستهدفة في نماذج إجراءات العناية الواجبة.</a:t>
            </a:r>
          </a:p>
          <a:p>
            <a:pPr marL="628650" indent="-342900" algn="just" rtl="1" fontAlgn="base">
              <a:spcBef>
                <a:spcPct val="0"/>
              </a:spcBef>
              <a:spcAft>
                <a:spcPts val="600"/>
              </a:spcAft>
              <a:buFont typeface="Wingdings" panose="05000000000000000000" pitchFamily="2" charset="2"/>
              <a:buChar char="Ø"/>
            </a:pPr>
            <a:r>
              <a:rPr lang="ar-KW" sz="2800" dirty="0">
                <a:solidFill>
                  <a:schemeClr val="tx2"/>
                </a:solidFill>
                <a:latin typeface="Calibri" pitchFamily="34" charset="0"/>
                <a:cs typeface="mohammad bold art 1" pitchFamily="2" charset="-78"/>
              </a:rPr>
              <a:t>قامت هيئة أسواق المال </a:t>
            </a:r>
            <a:r>
              <a:rPr lang="ar-KW" sz="2800" u="sng" dirty="0">
                <a:solidFill>
                  <a:schemeClr val="tx2"/>
                </a:solidFill>
                <a:latin typeface="Calibri" pitchFamily="34" charset="0"/>
                <a:cs typeface="mohammad bold art 1" pitchFamily="2" charset="-78"/>
              </a:rPr>
              <a:t>بتاريخ 2024/6/6</a:t>
            </a:r>
            <a:r>
              <a:rPr lang="ar-KW" sz="2800" dirty="0">
                <a:solidFill>
                  <a:schemeClr val="tx2"/>
                </a:solidFill>
                <a:latin typeface="Calibri" pitchFamily="34" charset="0"/>
                <a:cs typeface="mohammad bold art 1" pitchFamily="2" charset="-78"/>
              </a:rPr>
              <a:t> من خلال بوابتها الإلكترونية بإطلاق نماذج جديدة باسم "نماذج إجراءات العناية الواجبة للأشخاص المرخص لهم".</a:t>
            </a:r>
          </a:p>
          <a:p>
            <a:pPr marL="285750" algn="just" rtl="1" fontAlgn="base">
              <a:spcBef>
                <a:spcPct val="0"/>
              </a:spcBef>
              <a:spcAft>
                <a:spcPts val="600"/>
              </a:spcAft>
            </a:pPr>
            <a:endParaRPr lang="ar-KW" sz="900" dirty="0">
              <a:solidFill>
                <a:schemeClr val="tx2"/>
              </a:solidFill>
              <a:latin typeface="Calibri" pitchFamily="34" charset="0"/>
              <a:cs typeface="mohammad bold art 1" pitchFamily="2" charset="-78"/>
            </a:endParaRPr>
          </a:p>
          <a:p>
            <a:pPr marL="628650" indent="-342900" algn="just" rtl="1" fontAlgn="base">
              <a:spcBef>
                <a:spcPct val="0"/>
              </a:spcBef>
              <a:spcAft>
                <a:spcPts val="600"/>
              </a:spcAft>
              <a:buFont typeface="Wingdings" panose="05000000000000000000" pitchFamily="2" charset="2"/>
              <a:buChar char="Ø"/>
            </a:pPr>
            <a:r>
              <a:rPr lang="ar-KW" sz="2800" dirty="0">
                <a:solidFill>
                  <a:schemeClr val="tx2"/>
                </a:solidFill>
                <a:latin typeface="Calibri" pitchFamily="34" charset="0"/>
                <a:cs typeface="mohammad bold art 1" pitchFamily="2" charset="-78"/>
              </a:rPr>
              <a:t>الفئة المستهدفة بالنماذج هم:</a:t>
            </a:r>
          </a:p>
          <a:p>
            <a:pPr marL="1005840" indent="-342900" algn="just" rtl="1" fontAlgn="base">
              <a:spcBef>
                <a:spcPct val="0"/>
              </a:spcBef>
              <a:spcAft>
                <a:spcPts val="600"/>
              </a:spcAft>
              <a:buFont typeface="+mj-lt"/>
              <a:buAutoNum type="arabicParenR"/>
            </a:pPr>
            <a:r>
              <a:rPr lang="ar-KW" sz="2800" dirty="0">
                <a:solidFill>
                  <a:schemeClr val="tx2"/>
                </a:solidFill>
                <a:latin typeface="Calibri" pitchFamily="34" charset="0"/>
                <a:cs typeface="mohammad bold art 1" pitchFamily="2" charset="-78"/>
              </a:rPr>
              <a:t>الأشخاص المرخص لهم من قبل الهيئة.</a:t>
            </a:r>
          </a:p>
          <a:p>
            <a:pPr marL="1005840" indent="-342900" algn="just" rtl="1" fontAlgn="base">
              <a:spcBef>
                <a:spcPct val="0"/>
              </a:spcBef>
              <a:spcAft>
                <a:spcPts val="600"/>
              </a:spcAft>
              <a:buFont typeface="+mj-lt"/>
              <a:buAutoNum type="arabicParenR"/>
            </a:pPr>
            <a:r>
              <a:rPr lang="ar-KW" sz="2800" dirty="0">
                <a:solidFill>
                  <a:schemeClr val="tx2"/>
                </a:solidFill>
                <a:latin typeface="Calibri" pitchFamily="34" charset="0"/>
                <a:cs typeface="mohammad bold art 1" pitchFamily="2" charset="-78"/>
              </a:rPr>
              <a:t>الجهات التي تتقدم إلى الهيئة بطلبات الترخيص.</a:t>
            </a:r>
          </a:p>
          <a:p>
            <a:pPr marL="285750" algn="just" rtl="1" fontAlgn="base">
              <a:lnSpc>
                <a:spcPct val="120000"/>
              </a:lnSpc>
              <a:spcBef>
                <a:spcPct val="0"/>
              </a:spcBef>
              <a:spcAft>
                <a:spcPts val="600"/>
              </a:spcAft>
            </a:pPr>
            <a:endParaRPr lang="ar-KW" sz="1700" dirty="0">
              <a:solidFill>
                <a:schemeClr val="tx2"/>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1700" dirty="0">
              <a:solidFill>
                <a:srgbClr val="B39019"/>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2400" u="sng" dirty="0">
              <a:solidFill>
                <a:srgbClr val="B39019"/>
              </a:solidFill>
              <a:latin typeface="Calibri" pitchFamily="34" charset="0"/>
              <a:cs typeface="mohammad bold art 1" pitchFamily="2" charset="-78"/>
            </a:endParaRPr>
          </a:p>
          <a:p>
            <a:pPr marL="285750" algn="just" rtl="1" fontAlgn="base">
              <a:spcBef>
                <a:spcPct val="0"/>
              </a:spcBef>
              <a:spcAft>
                <a:spcPts val="600"/>
              </a:spcAft>
            </a:pPr>
            <a:endParaRPr lang="ar-KW" sz="21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1475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3600" b="1" dirty="0">
                <a:solidFill>
                  <a:srgbClr val="B39019"/>
                </a:solidFill>
                <a:latin typeface="Sakkal Majalla" pitchFamily="2" charset="-78"/>
                <a:cs typeface="mohammad bold art 1" pitchFamily="2" charset="-78"/>
              </a:rPr>
              <a:t>الجزء الثاني/ ال</a:t>
            </a:r>
            <a:r>
              <a:rPr lang="ar-KW" sz="3600" b="1" dirty="0">
                <a:solidFill>
                  <a:srgbClr val="B39019"/>
                </a:solidFill>
                <a:latin typeface="Calibri" pitchFamily="34" charset="0"/>
                <a:cs typeface="mohammad bold art 1" pitchFamily="2" charset="-78"/>
              </a:rPr>
              <a:t>نماذج الجديدة لإجراءات العناية الواجبة</a:t>
            </a:r>
            <a:endParaRPr lang="en-GB" sz="3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06027" y="2281734"/>
            <a:ext cx="11369959" cy="5853910"/>
          </a:xfrm>
          <a:prstGeom prst="rect">
            <a:avLst/>
          </a:prstGeom>
        </p:spPr>
        <p:txBody>
          <a:bodyPr wrap="square">
            <a:spAutoFit/>
          </a:bodyPr>
          <a:lstStyle/>
          <a:p>
            <a:pPr lvl="0" algn="just" rtl="1" fontAlgn="base">
              <a:lnSpc>
                <a:spcPct val="120000"/>
              </a:lnSpc>
              <a:spcBef>
                <a:spcPts val="1200"/>
              </a:spcBef>
              <a:spcAft>
                <a:spcPts val="600"/>
              </a:spcAft>
            </a:pPr>
            <a:r>
              <a:rPr lang="ar-KW" sz="2400" u="sng" dirty="0">
                <a:solidFill>
                  <a:srgbClr val="B39019"/>
                </a:solidFill>
                <a:latin typeface="Calibri" pitchFamily="34" charset="0"/>
                <a:cs typeface="mohammad bold art 1" pitchFamily="2" charset="-78"/>
              </a:rPr>
              <a:t>ثانياً: النماذج المستخدمة.</a:t>
            </a:r>
          </a:p>
          <a:p>
            <a:pPr marL="628650" indent="-342900" algn="just" rtl="1" fontAlgn="base">
              <a:spcBef>
                <a:spcPct val="0"/>
              </a:spcBef>
              <a:spcAft>
                <a:spcPts val="600"/>
              </a:spcAft>
              <a:buFont typeface="Wingdings" panose="05000000000000000000" pitchFamily="2" charset="2"/>
              <a:buChar char="Ø"/>
            </a:pPr>
            <a:r>
              <a:rPr lang="ar-KW" sz="2400" dirty="0">
                <a:solidFill>
                  <a:schemeClr val="tx2"/>
                </a:solidFill>
                <a:latin typeface="Calibri" pitchFamily="34" charset="0"/>
                <a:cs typeface="mohammad bold art 1" pitchFamily="2" charset="-78"/>
              </a:rPr>
              <a:t>النموذج الأول (النموذج الخاص بإجراءات العناية الواجبة للأشخاص المرخص لهم من قبل هيئة أسواق المال، والجهات التي تتقدم إلى الهيئة بطلبات الترخيص): وهو النموذج المطلوب استيفاءه من قبل الأشخاص المرخص لهم من قبل الهيئة أو الجهات التي تتقدم بطلب الحصول على أي ترخيص من الهيئة، </a:t>
            </a:r>
            <a:r>
              <a:rPr lang="ar-KW" sz="2400" u="sng" dirty="0">
                <a:solidFill>
                  <a:schemeClr val="tx2"/>
                </a:solidFill>
                <a:latin typeface="Calibri" pitchFamily="34" charset="0"/>
                <a:cs typeface="mohammad bold art 1" pitchFamily="2" charset="-78"/>
              </a:rPr>
              <a:t>وذلك لمرة واحدة فقط</a:t>
            </a:r>
            <a:r>
              <a:rPr lang="ar-KW" sz="2400" dirty="0">
                <a:solidFill>
                  <a:schemeClr val="tx2"/>
                </a:solidFill>
                <a:latin typeface="Calibri" pitchFamily="34" charset="0"/>
                <a:cs typeface="mohammad bold art 1" pitchFamily="2" charset="-78"/>
              </a:rPr>
              <a:t>.</a:t>
            </a:r>
          </a:p>
          <a:p>
            <a:pPr marL="662940" algn="just" rtl="1" fontAlgn="base">
              <a:spcBef>
                <a:spcPct val="0"/>
              </a:spcBef>
              <a:spcAft>
                <a:spcPts val="600"/>
              </a:spcAft>
            </a:pPr>
            <a:endParaRPr lang="ar-KW" sz="800" dirty="0">
              <a:solidFill>
                <a:schemeClr val="tx2"/>
              </a:solidFill>
              <a:latin typeface="Calibri" pitchFamily="34" charset="0"/>
              <a:cs typeface="mohammad bold art 1" pitchFamily="2" charset="-78"/>
            </a:endParaRPr>
          </a:p>
          <a:p>
            <a:pPr marL="628650" indent="-342900" algn="just" rtl="1" fontAlgn="base">
              <a:spcBef>
                <a:spcPct val="0"/>
              </a:spcBef>
              <a:spcAft>
                <a:spcPts val="600"/>
              </a:spcAft>
              <a:buFont typeface="Wingdings" panose="05000000000000000000" pitchFamily="2" charset="2"/>
              <a:buChar char="Ø"/>
            </a:pPr>
            <a:r>
              <a:rPr lang="ar-KW" sz="2400" dirty="0">
                <a:solidFill>
                  <a:schemeClr val="tx2"/>
                </a:solidFill>
                <a:latin typeface="Calibri" pitchFamily="34" charset="0"/>
                <a:cs typeface="mohammad bold art 1" pitchFamily="2" charset="-78"/>
              </a:rPr>
              <a:t>النموذج الثاني (نموذج التحديث الخاص بإجراءات العناية الواجبة للأشخاص المرخص لهم من قبل هيئة أسواق المال، والجهات التي تتقدم إلى الهيئة بطلبات الترخيص): وهو النموذج المطلوب استيفاءه في حال حدوث أي تغيير للبيانات والمعلومات المتعلقة بالمستفيد الفعلي، والسابق تقديمها من خلال النموذج الأول، </a:t>
            </a:r>
            <a:r>
              <a:rPr lang="ar-KW" sz="2400" u="sng" dirty="0">
                <a:solidFill>
                  <a:schemeClr val="tx2"/>
                </a:solidFill>
                <a:latin typeface="Calibri" pitchFamily="34" charset="0"/>
                <a:cs typeface="mohammad bold art 1" pitchFamily="2" charset="-78"/>
              </a:rPr>
              <a:t>وذلك خلال 5 أيام عمل من تاريخ حدوث التغيير</a:t>
            </a:r>
            <a:r>
              <a:rPr lang="ar-KW" sz="2400" dirty="0">
                <a:solidFill>
                  <a:schemeClr val="tx2"/>
                </a:solidFill>
                <a:latin typeface="Calibri" pitchFamily="34" charset="0"/>
                <a:cs typeface="mohammad bold art 1" pitchFamily="2" charset="-78"/>
              </a:rPr>
              <a:t>.</a:t>
            </a:r>
          </a:p>
          <a:p>
            <a:pPr marL="285750" algn="just" rtl="1" fontAlgn="base">
              <a:lnSpc>
                <a:spcPct val="120000"/>
              </a:lnSpc>
              <a:spcBef>
                <a:spcPct val="0"/>
              </a:spcBef>
              <a:spcAft>
                <a:spcPts val="600"/>
              </a:spcAft>
            </a:pPr>
            <a:endParaRPr lang="ar-KW" sz="1700" dirty="0">
              <a:solidFill>
                <a:schemeClr val="tx2"/>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1700" dirty="0">
              <a:solidFill>
                <a:srgbClr val="B39019"/>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2400" u="sng" dirty="0">
              <a:solidFill>
                <a:srgbClr val="B39019"/>
              </a:solidFill>
              <a:latin typeface="Calibri" pitchFamily="34" charset="0"/>
              <a:cs typeface="mohammad bold art 1" pitchFamily="2" charset="-78"/>
            </a:endParaRPr>
          </a:p>
          <a:p>
            <a:pPr marL="285750" algn="just" rtl="1" fontAlgn="base">
              <a:spcBef>
                <a:spcPct val="0"/>
              </a:spcBef>
              <a:spcAft>
                <a:spcPts val="600"/>
              </a:spcAft>
            </a:pPr>
            <a:endParaRPr lang="ar-KW" sz="21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4376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6" y="30480"/>
            <a:ext cx="928120" cy="951150"/>
          </a:xfrm>
          <a:prstGeom prst="rect">
            <a:avLst/>
          </a:prstGeom>
        </p:spPr>
      </p:pic>
      <p:sp>
        <p:nvSpPr>
          <p:cNvPr id="5" name="Title 4"/>
          <p:cNvSpPr>
            <a:spLocks noGrp="1"/>
          </p:cNvSpPr>
          <p:nvPr>
            <p:ph type="ctrTitle"/>
          </p:nvPr>
        </p:nvSpPr>
        <p:spPr>
          <a:xfrm>
            <a:off x="313509" y="981631"/>
            <a:ext cx="11744165" cy="812336"/>
          </a:xfrm>
        </p:spPr>
        <p:txBody>
          <a:bodyPr>
            <a:noAutofit/>
          </a:bodyPr>
          <a:lstStyle/>
          <a:p>
            <a:pPr algn="r"/>
            <a:r>
              <a:rPr lang="ar-KW" sz="3600" b="1" dirty="0">
                <a:solidFill>
                  <a:srgbClr val="B39019"/>
                </a:solidFill>
                <a:latin typeface="Sakkal Majalla" pitchFamily="2" charset="-78"/>
                <a:cs typeface="mohammad bold art 1" pitchFamily="2" charset="-78"/>
              </a:rPr>
              <a:t>الجزء الثاني/ ال</a:t>
            </a:r>
            <a:r>
              <a:rPr lang="ar-KW" sz="3600" b="1" dirty="0">
                <a:solidFill>
                  <a:srgbClr val="B39019"/>
                </a:solidFill>
                <a:latin typeface="Calibri" pitchFamily="34" charset="0"/>
                <a:cs typeface="mohammad bold art 1" pitchFamily="2" charset="-78"/>
              </a:rPr>
              <a:t>نموذج الجديد لإجراءات العناية الواجبة</a:t>
            </a:r>
            <a:endParaRPr lang="en-GB" sz="3600" dirty="0">
              <a:solidFill>
                <a:srgbClr val="B39019"/>
              </a:solidFill>
            </a:endParaRPr>
          </a:p>
        </p:txBody>
      </p:sp>
      <p:sp>
        <p:nvSpPr>
          <p:cNvPr id="4" name="Rectangle 3">
            <a:extLst>
              <a:ext uri="{FF2B5EF4-FFF2-40B4-BE49-F238E27FC236}">
                <a16:creationId xmlns:a16="http://schemas.microsoft.com/office/drawing/2014/main" id="{9750956E-E859-4ECD-9EBE-8259C0E15034}"/>
              </a:ext>
            </a:extLst>
          </p:cNvPr>
          <p:cNvSpPr/>
          <p:nvPr/>
        </p:nvSpPr>
        <p:spPr>
          <a:xfrm>
            <a:off x="506027" y="2281734"/>
            <a:ext cx="11369959" cy="6220164"/>
          </a:xfrm>
          <a:prstGeom prst="rect">
            <a:avLst/>
          </a:prstGeom>
        </p:spPr>
        <p:txBody>
          <a:bodyPr wrap="square">
            <a:spAutoFit/>
          </a:bodyPr>
          <a:lstStyle/>
          <a:p>
            <a:pPr algn="just" rtl="1" fontAlgn="base">
              <a:lnSpc>
                <a:spcPct val="120000"/>
              </a:lnSpc>
              <a:spcBef>
                <a:spcPts val="1200"/>
              </a:spcBef>
              <a:spcAft>
                <a:spcPts val="600"/>
              </a:spcAft>
            </a:pPr>
            <a:r>
              <a:rPr lang="ar-KW" sz="2100" u="sng" dirty="0">
                <a:solidFill>
                  <a:srgbClr val="B39019"/>
                </a:solidFill>
                <a:latin typeface="Calibri" pitchFamily="34" charset="0"/>
                <a:cs typeface="mohammad bold art 1" pitchFamily="2" charset="-78"/>
              </a:rPr>
              <a:t>ثالثاً: الملاحظات المتعلقة بنموذج إجراءات العناية الواجبة للأشخاص المرخص لهم.</a:t>
            </a:r>
          </a:p>
          <a:p>
            <a:pPr marL="628650" indent="-342900" algn="just" rtl="1" fontAlgn="base">
              <a:lnSpc>
                <a:spcPct val="120000"/>
              </a:lnSpc>
              <a:spcBef>
                <a:spcPct val="0"/>
              </a:spcBef>
              <a:spcAft>
                <a:spcPts val="600"/>
              </a:spcAft>
              <a:buFont typeface="Wingdings" panose="05000000000000000000" pitchFamily="2" charset="2"/>
              <a:buChar char="Ø"/>
            </a:pPr>
            <a:r>
              <a:rPr lang="ar-KW" sz="2100" dirty="0">
                <a:solidFill>
                  <a:schemeClr val="tx2"/>
                </a:solidFill>
                <a:latin typeface="Calibri" pitchFamily="34" charset="0"/>
                <a:cs typeface="mohammad bold art 1" pitchFamily="2" charset="-78"/>
              </a:rPr>
              <a:t>نسبة السيطرة النهائية للمستفيد الفعلي على الشخص المرخص له (مباشرة أو غير مباشرة)، وهي بحد أدنى (5%).</a:t>
            </a:r>
          </a:p>
          <a:p>
            <a:pPr marL="628650" indent="-342900" algn="just" rtl="1" fontAlgn="base">
              <a:lnSpc>
                <a:spcPct val="120000"/>
              </a:lnSpc>
              <a:spcBef>
                <a:spcPct val="0"/>
              </a:spcBef>
              <a:spcAft>
                <a:spcPts val="600"/>
              </a:spcAft>
              <a:buFont typeface="Wingdings" panose="05000000000000000000" pitchFamily="2" charset="2"/>
              <a:buChar char="Ø"/>
            </a:pPr>
            <a:r>
              <a:rPr lang="ar-KW" sz="2100" dirty="0">
                <a:solidFill>
                  <a:schemeClr val="tx2"/>
                </a:solidFill>
                <a:latin typeface="Calibri" pitchFamily="34" charset="0"/>
                <a:cs typeface="mohammad bold art 1" pitchFamily="2" charset="-78"/>
              </a:rPr>
              <a:t>تتضمن قائمة الأشخاص المسيطرين ضمن الشخص المرخص له بحكم منصبهم بحد أدنى:</a:t>
            </a:r>
          </a:p>
          <a:p>
            <a:pPr marL="914400" indent="-285750" algn="just" rtl="1" fontAlgn="base">
              <a:lnSpc>
                <a:spcPct val="120000"/>
              </a:lnSpc>
              <a:spcBef>
                <a:spcPct val="0"/>
              </a:spcBef>
              <a:spcAft>
                <a:spcPts val="600"/>
              </a:spcAft>
              <a:buFont typeface="Wingdings" panose="05000000000000000000" pitchFamily="2" charset="2"/>
              <a:buChar char="ü"/>
            </a:pPr>
            <a:r>
              <a:rPr lang="ar-KW" sz="2100" dirty="0">
                <a:solidFill>
                  <a:schemeClr val="tx2"/>
                </a:solidFill>
                <a:latin typeface="Calibri" pitchFamily="34" charset="0"/>
                <a:cs typeface="mohammad bold art 1" pitchFamily="2" charset="-78"/>
              </a:rPr>
              <a:t>أعضاء مجلس الإدارة.</a:t>
            </a:r>
          </a:p>
          <a:p>
            <a:pPr marL="914400" indent="-285750" algn="just" rtl="1" fontAlgn="base">
              <a:lnSpc>
                <a:spcPct val="120000"/>
              </a:lnSpc>
              <a:spcBef>
                <a:spcPct val="0"/>
              </a:spcBef>
              <a:spcAft>
                <a:spcPts val="600"/>
              </a:spcAft>
              <a:buFont typeface="Wingdings" panose="05000000000000000000" pitchFamily="2" charset="2"/>
              <a:buChar char="ü"/>
            </a:pPr>
            <a:r>
              <a:rPr lang="ar-KW" sz="2100" dirty="0">
                <a:solidFill>
                  <a:schemeClr val="tx2"/>
                </a:solidFill>
                <a:latin typeface="Calibri" pitchFamily="34" charset="0"/>
                <a:cs typeface="mohammad bold art 1" pitchFamily="2" charset="-78"/>
              </a:rPr>
              <a:t>الرئيس التنفيذي ونواب الرئيس التنفيذي الذين يشغلون وظائف تنفيذية، ويقومون بالأعمال المرتبطة بالأنشطة الأساسية للشخص المرخص له.</a:t>
            </a:r>
          </a:p>
          <a:p>
            <a:pPr marL="914400" indent="-285750" algn="just" rtl="1" fontAlgn="base">
              <a:lnSpc>
                <a:spcPct val="120000"/>
              </a:lnSpc>
              <a:spcBef>
                <a:spcPct val="0"/>
              </a:spcBef>
              <a:spcAft>
                <a:spcPts val="600"/>
              </a:spcAft>
              <a:buFont typeface="Wingdings" panose="05000000000000000000" pitchFamily="2" charset="2"/>
              <a:buChar char="ü"/>
            </a:pPr>
            <a:r>
              <a:rPr lang="ar-KW" sz="2100" dirty="0">
                <a:solidFill>
                  <a:schemeClr val="tx2"/>
                </a:solidFill>
                <a:latin typeface="Calibri" pitchFamily="34" charset="0"/>
                <a:cs typeface="mohammad bold art 1" pitchFamily="2" charset="-78"/>
              </a:rPr>
              <a:t>المخولون بالتوقيع بالنيابة عن الشخص المرخص له.</a:t>
            </a:r>
          </a:p>
          <a:p>
            <a:pPr marL="914400" indent="-285750" algn="just" rtl="1" fontAlgn="base">
              <a:lnSpc>
                <a:spcPct val="120000"/>
              </a:lnSpc>
              <a:spcBef>
                <a:spcPct val="0"/>
              </a:spcBef>
              <a:spcAft>
                <a:spcPts val="600"/>
              </a:spcAft>
              <a:buFont typeface="Wingdings" panose="05000000000000000000" pitchFamily="2" charset="2"/>
              <a:buChar char="ü"/>
            </a:pPr>
            <a:r>
              <a:rPr lang="ar-KW" sz="2100" dirty="0">
                <a:solidFill>
                  <a:schemeClr val="tx2"/>
                </a:solidFill>
                <a:latin typeface="Calibri" pitchFamily="34" charset="0"/>
                <a:cs typeface="mohammad bold art 1" pitchFamily="2" charset="-78"/>
              </a:rPr>
              <a:t>أي شخص طبيعي يرى الشخص المرخص له بأنه مستفيد فعلي.</a:t>
            </a:r>
          </a:p>
          <a:p>
            <a:pPr marL="285750" algn="just" rtl="1" fontAlgn="base">
              <a:lnSpc>
                <a:spcPct val="120000"/>
              </a:lnSpc>
              <a:spcBef>
                <a:spcPct val="0"/>
              </a:spcBef>
              <a:spcAft>
                <a:spcPts val="600"/>
              </a:spcAft>
            </a:pPr>
            <a:endParaRPr lang="ar-KW" sz="1700" dirty="0">
              <a:solidFill>
                <a:schemeClr val="tx2"/>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1700" dirty="0">
              <a:solidFill>
                <a:srgbClr val="B39019"/>
              </a:solidFill>
              <a:latin typeface="Calibri" pitchFamily="34" charset="0"/>
              <a:cs typeface="mohammad bold art 1" pitchFamily="2" charset="-78"/>
            </a:endParaRPr>
          </a:p>
          <a:p>
            <a:pPr algn="just" rtl="1" fontAlgn="base">
              <a:lnSpc>
                <a:spcPct val="120000"/>
              </a:lnSpc>
              <a:spcBef>
                <a:spcPts val="1200"/>
              </a:spcBef>
              <a:spcAft>
                <a:spcPts val="600"/>
              </a:spcAft>
            </a:pPr>
            <a:endParaRPr lang="ar-KW" sz="2400" u="sng" dirty="0">
              <a:solidFill>
                <a:srgbClr val="B39019"/>
              </a:solidFill>
              <a:latin typeface="Calibri" pitchFamily="34" charset="0"/>
              <a:cs typeface="mohammad bold art 1" pitchFamily="2" charset="-78"/>
            </a:endParaRPr>
          </a:p>
          <a:p>
            <a:pPr marL="285750" algn="just" rtl="1" fontAlgn="base">
              <a:spcBef>
                <a:spcPct val="0"/>
              </a:spcBef>
              <a:spcAft>
                <a:spcPts val="600"/>
              </a:spcAft>
            </a:pPr>
            <a:endParaRPr lang="ar-KW" sz="2100" dirty="0">
              <a:solidFill>
                <a:schemeClr val="tx2"/>
              </a:solidFill>
              <a:latin typeface="Calibri" pitchFamily="34" charset="0"/>
              <a:cs typeface="mohammad bold art 1" pitchFamily="2" charset="-78"/>
            </a:endParaRPr>
          </a:p>
        </p:txBody>
      </p:sp>
    </p:spTree>
    <p:extLst>
      <p:ext uri="{BB962C8B-B14F-4D97-AF65-F5344CB8AC3E}">
        <p14:creationId xmlns:p14="http://schemas.microsoft.com/office/powerpoint/2010/main" val="24850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2540</TotalTime>
  <Words>1276</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Arial</vt:lpstr>
      <vt:lpstr>Calibri</vt:lpstr>
      <vt:lpstr>Calibri Light</vt:lpstr>
      <vt:lpstr>Sakkal Majalla</vt:lpstr>
      <vt:lpstr>Wingdings</vt:lpstr>
      <vt:lpstr>Office Theme</vt:lpstr>
      <vt:lpstr>آخر المستجدات في مجال مكافحة غسل الأموال وتمويل الإرهاب</vt:lpstr>
      <vt:lpstr>مقدمــــــــة</vt:lpstr>
      <vt:lpstr>محتوى أعمال الورشة</vt:lpstr>
      <vt:lpstr>محتوى أعمال الورشة</vt:lpstr>
      <vt:lpstr>الجزء الأول/ النموذج الموحد لمعرفة العميل</vt:lpstr>
      <vt:lpstr>الجزء الأول/ النموذج الموحد لمعرفة العميل</vt:lpstr>
      <vt:lpstr>الجزء الثاني/ النماذج الجديدة لإجراءات العناية الواجبة</vt:lpstr>
      <vt:lpstr>الجزء الثاني/ النماذج الجديدة لإجراءات العناية الواجبة</vt:lpstr>
      <vt:lpstr>الجزء الثاني/ النموذج الجديد لإجراءات العناية الواجبة</vt:lpstr>
      <vt:lpstr>الجزء الثاني/ النموذج الجديد لإجراءات العناية الواجبة</vt:lpstr>
      <vt:lpstr>الجزء الثالث/ المادة (8-1) من الكتاب السادس عشر من اللائحة التنفيذية لقانون الهيئة</vt:lpstr>
      <vt:lpstr>الجزء الثالث/ المادة (8-1) من الكتاب السادس عشر من اللائحة التنفيذية لقانون الهيئة:</vt:lpstr>
      <vt:lpstr>الجزء الثالث/ المادة (33) من قانون مكافحة غسل الأموال وتمويل الإرهاب:</vt:lpstr>
      <vt:lpstr>الجزء الثالث/ المادة (33) من قانون مكافحة غسل الأموال وتمويل الإرهاب :</vt:lpstr>
      <vt:lpstr>الجزء الرابع/ ملاحظات مهام التفتيش الميداني السابقة</vt:lpstr>
      <vt:lpstr>الأسئلة</vt:lpstr>
      <vt:lpstr>شــكــراً</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dc:title>
  <dc:creator>Ohoud Alajmi</dc:creator>
  <cp:lastModifiedBy>Tareq Aljutaili</cp:lastModifiedBy>
  <cp:revision>101</cp:revision>
  <dcterms:created xsi:type="dcterms:W3CDTF">2019-01-07T08:24:41Z</dcterms:created>
  <dcterms:modified xsi:type="dcterms:W3CDTF">2024-06-12T09:46:02Z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27ed25f6-1ecb-41a1-855f-837d166c808b</vt:lpwstr>
  </property>
</Properties>
</file>